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47"/>
  </p:notesMasterIdLst>
  <p:handoutMasterIdLst>
    <p:handoutMasterId r:id="rId48"/>
  </p:handoutMasterIdLst>
  <p:sldIdLst>
    <p:sldId id="256" r:id="rId2"/>
    <p:sldId id="508" r:id="rId3"/>
    <p:sldId id="509" r:id="rId4"/>
    <p:sldId id="510" r:id="rId5"/>
    <p:sldId id="511" r:id="rId6"/>
    <p:sldId id="512" r:id="rId7"/>
    <p:sldId id="513" r:id="rId8"/>
    <p:sldId id="514" r:id="rId9"/>
    <p:sldId id="515" r:id="rId10"/>
    <p:sldId id="495" r:id="rId11"/>
    <p:sldId id="496" r:id="rId12"/>
    <p:sldId id="494" r:id="rId13"/>
    <p:sldId id="504" r:id="rId14"/>
    <p:sldId id="516" r:id="rId15"/>
    <p:sldId id="501" r:id="rId16"/>
    <p:sldId id="502" r:id="rId17"/>
    <p:sldId id="517" r:id="rId18"/>
    <p:sldId id="507" r:id="rId19"/>
    <p:sldId id="518" r:id="rId20"/>
    <p:sldId id="361" r:id="rId21"/>
    <p:sldId id="404" r:id="rId22"/>
    <p:sldId id="442" r:id="rId23"/>
    <p:sldId id="519" r:id="rId24"/>
    <p:sldId id="429" r:id="rId25"/>
    <p:sldId id="403" r:id="rId26"/>
    <p:sldId id="446" r:id="rId27"/>
    <p:sldId id="462" r:id="rId28"/>
    <p:sldId id="463" r:id="rId29"/>
    <p:sldId id="464" r:id="rId30"/>
    <p:sldId id="465" r:id="rId31"/>
    <p:sldId id="468" r:id="rId32"/>
    <p:sldId id="469" r:id="rId33"/>
    <p:sldId id="470" r:id="rId34"/>
    <p:sldId id="471" r:id="rId35"/>
    <p:sldId id="472" r:id="rId36"/>
    <p:sldId id="461" r:id="rId37"/>
    <p:sldId id="525" r:id="rId38"/>
    <p:sldId id="332" r:id="rId39"/>
    <p:sldId id="359" r:id="rId40"/>
    <p:sldId id="521" r:id="rId41"/>
    <p:sldId id="523" r:id="rId42"/>
    <p:sldId id="522" r:id="rId43"/>
    <p:sldId id="520" r:id="rId44"/>
    <p:sldId id="401" r:id="rId45"/>
    <p:sldId id="270" r:id="rId46"/>
  </p:sldIdLst>
  <p:sldSz cx="9144000" cy="6858000" type="screen4x3"/>
  <p:notesSz cx="681355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99FF"/>
    <a:srgbClr val="00FF00"/>
    <a:srgbClr val="00CCFF"/>
    <a:srgbClr val="FF66CC"/>
    <a:srgbClr val="00FFFF"/>
    <a:srgbClr val="33CC33"/>
    <a:srgbClr val="FF0000"/>
    <a:srgbClr val="FF6699"/>
    <a:srgbClr val="669900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6" autoAdjust="0"/>
    <p:restoredTop sz="94660"/>
  </p:normalViewPr>
  <p:slideViewPr>
    <p:cSldViewPr>
      <p:cViewPr>
        <p:scale>
          <a:sx n="80" d="100"/>
          <a:sy n="80" d="100"/>
        </p:scale>
        <p:origin x="-279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azna3\Desktop\&#1087;&#1080;&#1089;&#1100;&#1084;&#1072;\&#1087;&#1088;&#1086;&#1077;&#1082;&#1090;%20&#1073;&#1102;&#1076;&#1078;&#1077;&#1090;&#1072;%20&#1087;&#1088;&#1077;&#1079;&#1077;&#1085;&#1090;&#1072;&#1094;&#1080;&#1080;\2021%20&#1075;&#1086;&#1076;\&#1076;&#1086;&#1093;&#1086;,&#1088;&#1072;&#1089;&#1093;,%20&#1091;&#1089;&#1083;&#1086;&#1074;%20&#1091;&#1090;&#1074;&#1088;&#1078;&#1076;&#1077;%202021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zna3\Desktop\&#1087;&#1088;&#1086;&#1077;&#1082;&#1090;%202022%20&#1075;&#1086;&#1076;\&#1076;&#1083;&#1103;%20&#1087;&#1088;&#1077;&#1079;&#1077;&#1085;&#1090;&#1072;&#1094;&#1080;&#1080;%2017.11.2022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azna3\Desktop\&#1087;&#1088;&#1086;&#1077;&#1082;&#1090;%202022%20&#1075;&#1086;&#1076;\&#1051;&#1080;&#1089;&#1090;%20Microsoft%20Office%20Exce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zna3\Desktop\&#1087;&#1088;&#1086;&#1077;&#1082;&#1090;%202022%20&#1075;&#1086;&#1076;\&#1051;&#1080;&#1089;&#1090;%20Microsoft%20Office%20Excel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azna3\Desktop\&#1087;&#1088;&#1086;&#1077;&#1082;&#1090;%202022%20&#1075;&#1086;&#1076;\&#1051;&#1080;&#1089;&#1090;%20Microsoft%20Office%20Exce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zna3\Desktop\&#1087;&#1088;&#1086;&#1077;&#1082;&#1090;%202022%20&#1075;&#1086;&#1076;\&#1051;&#1080;&#1089;&#1090;%20Microsoft%20Office%20Exce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zna3\Desktop\&#1087;&#1088;&#1086;&#1077;&#1082;&#1090;%202022%20&#1075;&#1086;&#1076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zna3\Desktop\&#1087;&#1088;&#1086;&#1077;&#1082;&#1090;%202022%20&#1075;&#1086;&#1076;\&#1076;&#1083;&#1103;%20&#1087;&#1088;&#1077;&#1079;&#1077;&#1085;&#1090;&#1072;&#1094;&#1080;&#1080;%2017.11.20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zna3\Desktop\&#1087;&#1088;&#1086;&#1077;&#1082;&#1090;%202022%20&#1075;&#1086;&#1076;\&#1076;&#1083;&#1103;%20&#1087;&#1088;&#1077;&#1079;&#1077;&#1085;&#1090;&#1072;&#1094;&#1080;&#1080;%2017.11.202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zna3\Desktop\&#1087;&#1088;&#1086;&#1077;&#1082;&#1090;%202022%20&#1075;&#1086;&#1076;\&#1076;&#1083;&#1103;%20&#1087;&#1088;&#1077;&#1079;&#1077;&#1085;&#1090;&#1072;&#1094;&#1080;&#1080;%2017.11.202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zna3\Desktop\&#1087;&#1088;&#1086;&#1077;&#1082;&#1090;%202022%20&#1075;&#1086;&#1076;\&#1076;&#1083;&#1103;%20&#1087;&#1088;&#1077;&#1079;&#1077;&#1085;&#1090;&#1072;&#1094;&#1080;&#1080;%2017.11.202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zna3\Desktop\&#1087;&#1088;&#1086;&#1077;&#1082;&#1090;%202022%20&#1075;&#1086;&#1076;\&#1076;&#1083;&#1103;%20&#1087;&#1088;&#1077;&#1079;&#1077;&#1085;&#1090;&#1072;&#1094;&#1080;&#1080;%2017.11.202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zna3\Desktop\&#1087;&#1088;&#1086;&#1077;&#1082;&#1090;%202022%20&#1075;&#1086;&#1076;\&#1076;&#1083;&#1103;%20&#1087;&#1088;&#1077;&#1079;&#1077;&#1085;&#1090;&#1072;&#1094;&#1080;&#1080;%2017.11.202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zna3\Desktop\&#1087;&#1088;&#1086;&#1077;&#1082;&#1090;%202022%20&#1075;&#1086;&#1076;\&#1076;&#1083;&#1103;%20&#1087;&#1088;&#1077;&#1079;&#1077;&#1085;&#1090;&#1072;&#1094;&#1080;&#1080;%2017.11.202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zna3\Desktop\&#1087;&#1088;&#1086;&#1077;&#1082;&#1090;%202022%20&#1075;&#1086;&#1076;\&#1076;&#1083;&#1103;%20&#1087;&#1088;&#1077;&#1079;&#1077;&#1085;&#1090;&#1072;&#1094;&#1080;&#1080;%2017.11.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0770041754619859"/>
          <c:y val="3.569776742023012E-2"/>
          <c:w val="0.67399698644595063"/>
          <c:h val="0.724110430545227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Лист1!$A$25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rgbClr val="9999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1 648 581,8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1 481 532,6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057641743509989E-2"/>
                  <c:y val="3.040850595348264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1 489 077,5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A4-4423-A957-360795A99B7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1320000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Лист1!$B$24:$D$24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Лист1!$B$25:$D$25</c:f>
              <c:numCache>
                <c:formatCode>General</c:formatCode>
                <c:ptCount val="3"/>
                <c:pt idx="0" formatCode="0.0">
                  <c:v>1579049.4</c:v>
                </c:pt>
                <c:pt idx="1">
                  <c:v>1471178.6</c:v>
                </c:pt>
                <c:pt idx="2" formatCode="#,##0.00">
                  <c:v>1497932.4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A4-4423-A957-360795A99B70}"/>
            </c:ext>
          </c:extLst>
        </c:ser>
        <c:ser>
          <c:idx val="1"/>
          <c:order val="1"/>
          <c:tx>
            <c:strRef>
              <c:f>Лист1!$A$26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rgbClr val="00CCFF"/>
            </a:solidFill>
          </c:spPr>
          <c:dLbls>
            <c:dLbl>
              <c:idx val="0"/>
              <c:layout>
                <c:manualLayout>
                  <c:x val="6.760822871532792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1 661 581,8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A4-4423-A957-360795A99B70}"/>
                </c:ext>
              </c:extLst>
            </c:dLbl>
            <c:dLbl>
              <c:idx val="1"/>
              <c:layout>
                <c:manualLayout>
                  <c:x val="4.8501555382735262E-2"/>
                  <c:y val="-6.08170119069664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1 473 440,6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A4-4423-A957-360795A99B70}"/>
                </c:ext>
              </c:extLst>
            </c:dLbl>
            <c:dLbl>
              <c:idx val="2"/>
              <c:layout>
                <c:manualLayout>
                  <c:x val="7.6426693330370984E-2"/>
                  <c:y val="6.9685354465572805E-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1 458 675,5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A4-4423-A957-360795A99B7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1140000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Лист1!$B$24:$D$24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Лист1!$B$26:$D$26</c:f>
              <c:numCache>
                <c:formatCode>#,##0.0</c:formatCode>
                <c:ptCount val="3"/>
                <c:pt idx="0" formatCode="0.0">
                  <c:v>1593949.4</c:v>
                </c:pt>
                <c:pt idx="1">
                  <c:v>1463345.6</c:v>
                </c:pt>
                <c:pt idx="2">
                  <c:v>1467087.4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CA4-4423-A957-360795A99B70}"/>
            </c:ext>
          </c:extLst>
        </c:ser>
        <c:ser>
          <c:idx val="2"/>
          <c:order val="2"/>
          <c:tx>
            <c:strRef>
              <c:f>Лист1!$A$27</c:f>
              <c:strCache>
                <c:ptCount val="1"/>
                <c:pt idx="0">
                  <c:v>Условно утвержденные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4.3739584490612174E-2"/>
                  <c:y val="-3.04085059534826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 </a:t>
                    </a:r>
                    <a:r>
                      <a:rPr lang="ru-RU" dirty="0" smtClean="0"/>
                      <a:t>592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A4-4423-A957-360795A99B70}"/>
                </c:ext>
              </c:extLst>
            </c:dLbl>
            <c:dLbl>
              <c:idx val="2"/>
              <c:layout>
                <c:manualLayout>
                  <c:x val="4.232863015220633E-2"/>
                  <c:y val="-2.73676553581343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 </a:t>
                    </a:r>
                    <a:r>
                      <a:rPr lang="ru-RU" dirty="0" smtClean="0"/>
                      <a:t>402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A4-4423-A957-360795A99B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Лист1!$B$24:$D$24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Лист1!$B$27:$D$27</c:f>
              <c:numCache>
                <c:formatCode>#,##0.0</c:formatCode>
                <c:ptCount val="3"/>
                <c:pt idx="1">
                  <c:v>22333</c:v>
                </c:pt>
                <c:pt idx="2">
                  <c:v>44845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CA4-4423-A957-360795A99B70}"/>
            </c:ext>
          </c:extLst>
        </c:ser>
        <c:gapDepth val="231"/>
        <c:shape val="cylinder"/>
        <c:axId val="143438976"/>
        <c:axId val="143440512"/>
        <c:axId val="0"/>
      </c:bar3DChart>
      <c:catAx>
        <c:axId val="143438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440512"/>
        <c:crosses val="autoZero"/>
        <c:auto val="1"/>
        <c:lblAlgn val="ctr"/>
        <c:lblOffset val="100"/>
      </c:catAx>
      <c:valAx>
        <c:axId val="143440512"/>
        <c:scaling>
          <c:orientation val="minMax"/>
        </c:scaling>
        <c:axPos val="l"/>
        <c:majorGridlines/>
        <c:numFmt formatCode="0.0" sourceLinked="1"/>
        <c:tickLblPos val="nextTo"/>
        <c:crossAx val="143438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1046772580824369E-2"/>
          <c:y val="0.82523848529245858"/>
          <c:w val="0.82354327296966989"/>
          <c:h val="0.17476151470754081"/>
        </c:manualLayout>
      </c:layout>
      <c:txPr>
        <a:bodyPr/>
        <a:lstStyle/>
        <a:p>
          <a:pPr>
            <a:defRPr sz="1600" b="1" i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50"/>
      <c:depthPercent val="12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CCFF"/>
            </a:solidFill>
            <a:scene3d>
              <a:camera prst="orthographicFront"/>
              <a:lightRig rig="threePt" dir="t"/>
            </a:scene3d>
            <a:sp3d>
              <a:bevelT w="127000" h="101600"/>
              <a:bevelB/>
            </a:sp3d>
          </c:spPr>
          <c:dLbls>
            <c:dLbl>
              <c:idx val="0"/>
              <c:layout>
                <c:manualLayout>
                  <c:x val="3.2331395959997025E-2"/>
                  <c:y val="-4.35176914835535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4C-488F-9757-52FF1D6E1057}"/>
                </c:ext>
              </c:extLst>
            </c:dLbl>
            <c:dLbl>
              <c:idx val="1"/>
              <c:layout>
                <c:manualLayout>
                  <c:x val="4.0414244949996452E-2"/>
                  <c:y val="-1.9341196214912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4C-488F-9757-52FF1D6E1057}"/>
                </c:ext>
              </c:extLst>
            </c:dLbl>
            <c:dLbl>
              <c:idx val="2"/>
              <c:layout>
                <c:manualLayout>
                  <c:x val="4.176138644832933E-2"/>
                  <c:y val="-3.38470933760971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1 078 562,6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4C-488F-9757-52FF1D6E1057}"/>
                </c:ext>
              </c:extLst>
            </c:dLbl>
            <c:dLbl>
              <c:idx val="3"/>
              <c:layout>
                <c:manualLayout>
                  <c:x val="3.0984254461663696E-2"/>
                  <c:y val="-1.45058971611845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931 681,3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4C-488F-9757-52FF1D6E1057}"/>
                </c:ext>
              </c:extLst>
            </c:dLbl>
            <c:dLbl>
              <c:idx val="4"/>
              <c:layout>
                <c:manualLayout>
                  <c:x val="2.6942829966664091E-2"/>
                  <c:y val="-1.9341196214912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916 013,6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4C-488F-9757-52FF1D6E1057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налогам'!$B$32:$F$32</c:f>
              <c:strCache>
                <c:ptCount val="5"/>
                <c:pt idx="0">
                  <c:v>2021 год (факт)</c:v>
                </c:pt>
                <c:pt idx="1">
                  <c:v>2022 год (план)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</c:strCache>
            </c:strRef>
          </c:cat>
          <c:val>
            <c:numRef>
              <c:f>'по налогам'!$B$33:$F$33</c:f>
              <c:numCache>
                <c:formatCode>#,##0.0</c:formatCode>
                <c:ptCount val="5"/>
                <c:pt idx="0">
                  <c:v>1170898.6000000001</c:v>
                </c:pt>
                <c:pt idx="1">
                  <c:v>1329778.9000000004</c:v>
                </c:pt>
                <c:pt idx="2">
                  <c:v>1055513.2</c:v>
                </c:pt>
                <c:pt idx="3">
                  <c:v>921327.3</c:v>
                </c:pt>
                <c:pt idx="4">
                  <c:v>924868.5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D4C-488F-9757-52FF1D6E1057}"/>
            </c:ext>
          </c:extLst>
        </c:ser>
        <c:gapWidth val="155"/>
        <c:gapDepth val="135"/>
        <c:shape val="cylinder"/>
        <c:axId val="145712640"/>
        <c:axId val="145714176"/>
        <c:axId val="0"/>
      </c:bar3DChart>
      <c:catAx>
        <c:axId val="1457126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714176"/>
        <c:crosses val="autoZero"/>
        <c:auto val="1"/>
        <c:lblAlgn val="ctr"/>
        <c:lblOffset val="100"/>
      </c:catAx>
      <c:valAx>
        <c:axId val="145714176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71264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54179085348695588"/>
          <c:y val="3.9819475563680602E-2"/>
          <c:w val="0.38145824916090565"/>
          <c:h val="0.90024161211021581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1750"/>
              <a:bevelB w="6350" h="6350"/>
            </a:sp3d>
          </c:spPr>
          <c:explosion val="14"/>
          <c:dPt>
            <c:idx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1750"/>
                <a:bevelB w="6350" h="63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66E-4797-8C76-B16C185F523B}"/>
              </c:ext>
            </c:extLst>
          </c:dPt>
          <c:dPt>
            <c:idx val="1"/>
            <c:spPr>
              <a:solidFill>
                <a:srgbClr val="99FF66"/>
              </a:solidFill>
              <a:scene3d>
                <a:camera prst="orthographicFront"/>
                <a:lightRig rig="threePt" dir="t"/>
              </a:scene3d>
              <a:sp3d>
                <a:bevelT w="190500" h="31750"/>
                <a:bevelB w="6350" h="63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6E-4797-8C76-B16C185F523B}"/>
              </c:ext>
            </c:extLst>
          </c:dPt>
          <c:dPt>
            <c:idx val="2"/>
            <c:spPr>
              <a:solidFill>
                <a:srgbClr val="009900"/>
              </a:solidFill>
              <a:scene3d>
                <a:camera prst="orthographicFront"/>
                <a:lightRig rig="threePt" dir="t"/>
              </a:scene3d>
              <a:sp3d>
                <a:bevelT w="190500" h="31750"/>
                <a:bevelB w="6350" h="63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66E-4797-8C76-B16C185F523B}"/>
              </c:ext>
            </c:extLst>
          </c:dPt>
          <c:dPt>
            <c:idx val="3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 w="190500" h="31750"/>
                <a:bevelB w="6350" h="63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6E-4797-8C76-B16C185F523B}"/>
              </c:ext>
            </c:extLst>
          </c:dPt>
          <c:dPt>
            <c:idx val="4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 w="190500" h="31750"/>
                <a:bevelB w="6350" h="63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66E-4797-8C76-B16C185F523B}"/>
              </c:ext>
            </c:extLst>
          </c:dPt>
          <c:dPt>
            <c:idx val="5"/>
            <c:spPr>
              <a:solidFill>
                <a:srgbClr val="99FF33"/>
              </a:solidFill>
              <a:scene3d>
                <a:camera prst="orthographicFront"/>
                <a:lightRig rig="threePt" dir="t"/>
              </a:scene3d>
              <a:sp3d>
                <a:bevelT w="190500" h="31750"/>
                <a:bevelB w="6350" h="63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6E-4797-8C76-B16C185F523B}"/>
              </c:ext>
            </c:extLst>
          </c:dPt>
          <c:dPt>
            <c:idx val="6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1750"/>
                <a:bevelB w="6350" h="63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66E-4797-8C76-B16C185F523B}"/>
              </c:ext>
            </c:extLst>
          </c:dPt>
          <c:dPt>
            <c:idx val="7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90500" h="31750"/>
                <a:bevelB w="6350" h="63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6E-4797-8C76-B16C185F523B}"/>
              </c:ext>
            </c:extLst>
          </c:dPt>
          <c:dPt>
            <c:idx val="8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1750"/>
                <a:bevelB w="6350" h="63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66E-4797-8C76-B16C185F523B}"/>
              </c:ext>
            </c:extLst>
          </c:dPt>
          <c:dPt>
            <c:idx val="9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1750"/>
                <a:bevelB w="6350" h="63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66E-4797-8C76-B16C185F523B}"/>
              </c:ext>
            </c:extLst>
          </c:dPt>
          <c:dLbls>
            <c:dLbl>
              <c:idx val="0"/>
              <c:layout>
                <c:manualLayout>
                  <c:x val="1.704377680302198E-3"/>
                  <c:y val="-2.010710987996319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6E-4797-8C76-B16C185F523B}"/>
                </c:ext>
              </c:extLst>
            </c:dLbl>
            <c:dLbl>
              <c:idx val="1"/>
              <c:layout>
                <c:manualLayout>
                  <c:x val="1.0869791641535146E-2"/>
                  <c:y val="9.77255576395838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6E-4797-8C76-B16C185F523B}"/>
                </c:ext>
              </c:extLst>
            </c:dLbl>
            <c:dLbl>
              <c:idx val="2"/>
              <c:layout>
                <c:manualLayout>
                  <c:x val="-3.3844995782600987E-2"/>
                  <c:y val="8.85965694357770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6E-4797-8C76-B16C185F523B}"/>
                </c:ext>
              </c:extLst>
            </c:dLbl>
            <c:dLbl>
              <c:idx val="3"/>
              <c:layout>
                <c:manualLayout>
                  <c:x val="1.4978328088113581E-3"/>
                  <c:y val="-1.2615327793167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6E-4797-8C76-B16C185F523B}"/>
                </c:ext>
              </c:extLst>
            </c:dLbl>
            <c:dLbl>
              <c:idx val="4"/>
              <c:layout>
                <c:manualLayout>
                  <c:x val="-1.135584880350498E-2"/>
                  <c:y val="-2.03095882428157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6E-4797-8C76-B16C185F523B}"/>
                </c:ext>
              </c:extLst>
            </c:dLbl>
            <c:dLbl>
              <c:idx val="5"/>
              <c:layout>
                <c:manualLayout>
                  <c:x val="-5.8739125353671331E-2"/>
                  <c:y val="1.40445545063200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6E-4797-8C76-B16C185F523B}"/>
                </c:ext>
              </c:extLst>
            </c:dLbl>
            <c:dLbl>
              <c:idx val="6"/>
              <c:layout>
                <c:manualLayout>
                  <c:x val="2.0946356825036958E-2"/>
                  <c:y val="-2.40547171907523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6E-4797-8C76-B16C185F523B}"/>
                </c:ext>
              </c:extLst>
            </c:dLbl>
            <c:dLbl>
              <c:idx val="7"/>
              <c:layout>
                <c:manualLayout>
                  <c:x val="1.6436381884637821E-2"/>
                  <c:y val="-1.16192540451479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6E-4797-8C76-B16C185F523B}"/>
                </c:ext>
              </c:extLst>
            </c:dLbl>
            <c:dLbl>
              <c:idx val="8"/>
              <c:layout>
                <c:manualLayout>
                  <c:x val="9.3445372059104519E-3"/>
                  <c:y val="-3.0646722068328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6E-4797-8C76-B16C185F523B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mtClean="0"/>
                      <a:t>3,8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Лист3!$A$4:$A$13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Социальная политика</c:v>
                </c:pt>
                <c:pt idx="9">
                  <c:v>Физкультура и спорт</c:v>
                </c:pt>
              </c:strCache>
            </c:strRef>
          </c:cat>
          <c:val>
            <c:numRef>
              <c:f>Лист3!$B$4:$B$13</c:f>
              <c:numCache>
                <c:formatCode>General</c:formatCode>
                <c:ptCount val="10"/>
                <c:pt idx="0">
                  <c:v>7.7</c:v>
                </c:pt>
                <c:pt idx="1">
                  <c:v>0.1</c:v>
                </c:pt>
                <c:pt idx="2">
                  <c:v>0.70000000000000062</c:v>
                </c:pt>
                <c:pt idx="3">
                  <c:v>9.3000000000000007</c:v>
                </c:pt>
                <c:pt idx="4">
                  <c:v>7.8</c:v>
                </c:pt>
                <c:pt idx="5">
                  <c:v>0.1</c:v>
                </c:pt>
                <c:pt idx="6">
                  <c:v>51.7</c:v>
                </c:pt>
                <c:pt idx="7">
                  <c:v>10.200000000000001</c:v>
                </c:pt>
                <c:pt idx="8">
                  <c:v>8.3000000000000007</c:v>
                </c:pt>
                <c:pt idx="9" formatCode="0.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66E-4797-8C76-B16C185F523B}"/>
            </c:ext>
          </c:extLst>
        </c:ser>
        <c:firstSliceAng val="160"/>
        <c:holeSize val="58"/>
      </c:doughnutChart>
    </c:plotArea>
    <c:legend>
      <c:legendPos val="r"/>
      <c:layout>
        <c:manualLayout>
          <c:xMode val="edge"/>
          <c:yMode val="edge"/>
          <c:x val="3.1387759103480004E-2"/>
          <c:y val="2.1763976714803096E-2"/>
          <c:w val="0.3470679984554455"/>
          <c:h val="0.90352120204673281"/>
        </c:manualLayout>
      </c:layout>
      <c:txPr>
        <a:bodyPr/>
        <a:lstStyle/>
        <a:p>
          <a:pPr>
            <a:defRPr sz="13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34721894326556413"/>
          <c:y val="0.23525883036805434"/>
          <c:w val="0.24955878744954271"/>
          <c:h val="0.64172259629882722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52400" h="107950"/>
              <a:bevelB w="63500" h="101600"/>
            </a:sp3d>
          </c:spPr>
          <c:explosion val="13"/>
          <c:dPt>
            <c:idx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52400" h="107950"/>
                <a:bevelB w="63500" h="1016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C01-48DF-B8EC-02339D1E4615}"/>
              </c:ext>
            </c:extLst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107950"/>
                <a:bevelB w="63500" h="1016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01-48DF-B8EC-02339D1E4615}"/>
              </c:ext>
            </c:extLst>
          </c:dPt>
          <c:dLbls>
            <c:dLbl>
              <c:idx val="0"/>
              <c:layout>
                <c:manualLayout>
                  <c:x val="-0.16111481440333789"/>
                  <c:y val="-6.58032044058596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1 213 760,1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тыс. рублей или </a:t>
                    </a:r>
                    <a:r>
                      <a:rPr lang="ru-RU" dirty="0" smtClean="0"/>
                      <a:t>73% </a:t>
                    </a:r>
                    <a:r>
                      <a:rPr lang="ru-RU" dirty="0"/>
                      <a:t>будет направлено на финансирование социальной сферы: образование, культура, социальная политика, физ.культура, спорт</a:t>
                    </a:r>
                  </a:p>
                </c:rich>
              </c:tx>
              <c:showVal val="1"/>
              <c:showCatName val="1"/>
              <c:showPercent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C01-48DF-B8EC-02339D1E4615}"/>
                </c:ext>
              </c:extLst>
            </c:dLbl>
            <c:dLbl>
              <c:idx val="1"/>
              <c:layout>
                <c:manualLayout>
                  <c:x val="0.16943555268550398"/>
                  <c:y val="6.639440855777931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Прочие расходы </a:t>
                    </a:r>
                    <a:r>
                      <a:rPr lang="ru-RU" dirty="0" smtClean="0"/>
                      <a:t>    447 821,7 тыс.рублей        </a:t>
                    </a:r>
                    <a:r>
                      <a:rPr lang="ru-RU" dirty="0"/>
                      <a:t>или </a:t>
                    </a:r>
                    <a:r>
                      <a:rPr lang="ru-RU" dirty="0" smtClean="0"/>
                      <a:t>27%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C01-48DF-B8EC-02339D1E461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'структура, соцсфера'!$B$31:$B$32</c:f>
              <c:strCache>
                <c:ptCount val="2"/>
                <c:pt idx="0">
                  <c:v>Социальная сфера</c:v>
                </c:pt>
                <c:pt idx="1">
                  <c:v>Прочие расходы</c:v>
                </c:pt>
              </c:strCache>
            </c:strRef>
          </c:cat>
          <c:val>
            <c:numRef>
              <c:f>'структура, соцсфера'!$C$31:$C$32</c:f>
              <c:numCache>
                <c:formatCode>#,##0.0</c:formatCode>
                <c:ptCount val="2"/>
                <c:pt idx="0">
                  <c:v>1181760.7</c:v>
                </c:pt>
                <c:pt idx="1">
                  <c:v>412188.7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01-48DF-B8EC-02339D1E4615}"/>
            </c:ext>
          </c:extLst>
        </c:ser>
        <c:firstSliceAng val="116"/>
        <c:holeSize val="44"/>
      </c:doughnutChart>
      <c:spPr>
        <a:scene3d>
          <a:camera prst="orthographicFront"/>
          <a:lightRig rig="threePt" dir="t"/>
        </a:scene3d>
        <a:sp3d>
          <a:bevelB h="6350"/>
        </a:sp3d>
      </c:spPr>
    </c:plotArea>
    <c:plotVisOnly val="1"/>
    <c:dispBlanksAs val="zero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view3D>
      <c:rAngAx val="1"/>
    </c:view3D>
    <c:plotArea>
      <c:layout>
        <c:manualLayout>
          <c:layoutTarget val="inner"/>
          <c:xMode val="edge"/>
          <c:yMode val="edge"/>
          <c:x val="0.48688129970634797"/>
          <c:y val="8.4650409236643673E-3"/>
          <c:w val="0.45288338564342817"/>
          <c:h val="0.9293124768799873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00FF00"/>
            </a:solidFill>
          </c:spPr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F2F-458B-BA56-2C1B93800326}"/>
              </c:ext>
            </c:extLst>
          </c:dPt>
          <c:dPt>
            <c:idx val="2"/>
            <c:spPr>
              <a:solidFill>
                <a:srgbClr val="FF66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2F-458B-BA56-2C1B93800326}"/>
              </c:ext>
            </c:extLst>
          </c:dPt>
          <c:dPt>
            <c:idx val="3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F2F-458B-BA56-2C1B93800326}"/>
              </c:ext>
            </c:extLst>
          </c:dPt>
          <c:dPt>
            <c:idx val="4"/>
            <c:spPr>
              <a:solidFill>
                <a:srgbClr val="00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2F-458B-BA56-2C1B93800326}"/>
              </c:ext>
            </c:extLst>
          </c:dPt>
          <c:dPt>
            <c:idx val="5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F2F-458B-BA56-2C1B93800326}"/>
              </c:ext>
            </c:extLst>
          </c:dPt>
          <c:dPt>
            <c:idx val="6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2F-458B-BA56-2C1B93800326}"/>
              </c:ext>
            </c:extLst>
          </c:dPt>
          <c:dPt>
            <c:idx val="7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F2F-458B-BA56-2C1B93800326}"/>
              </c:ext>
            </c:extLst>
          </c:dPt>
          <c:dPt>
            <c:idx val="8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2F-458B-BA56-2C1B93800326}"/>
              </c:ext>
            </c:extLst>
          </c:dPt>
          <c:dPt>
            <c:idx val="9"/>
            <c:spPr>
              <a:solidFill>
                <a:srgbClr val="33CC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F2F-458B-BA56-2C1B93800326}"/>
              </c:ext>
            </c:extLst>
          </c:dPt>
          <c:dPt>
            <c:idx val="10"/>
            <c:spPr>
              <a:solidFill>
                <a:srgbClr val="99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F2F-458B-BA56-2C1B93800326}"/>
              </c:ext>
            </c:extLst>
          </c:dPt>
          <c:dPt>
            <c:idx val="11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F2F-458B-BA56-2C1B93800326}"/>
              </c:ext>
            </c:extLst>
          </c:dPt>
          <c:dPt>
            <c:idx val="12"/>
            <c:spPr>
              <a:solidFill>
                <a:srgbClr val="FF66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F2F-458B-BA56-2C1B93800326}"/>
              </c:ext>
            </c:extLst>
          </c:dPt>
          <c:dPt>
            <c:idx val="13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F2F-458B-BA56-2C1B93800326}"/>
              </c:ext>
            </c:extLst>
          </c:dPt>
          <c:dPt>
            <c:idx val="1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F2F-458B-BA56-2C1B93800326}"/>
              </c:ext>
            </c:extLst>
          </c:dPt>
          <c:dPt>
            <c:idx val="15"/>
            <c:spPr>
              <a:solidFill>
                <a:srgbClr val="99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F2F-458B-BA56-2C1B93800326}"/>
              </c:ext>
            </c:extLst>
          </c:dPt>
          <c:dLbls>
            <c:dLbl>
              <c:idx val="0"/>
              <c:layout>
                <c:manualLayout>
                  <c:x val="-1.9067989285892067E-2"/>
                  <c:y val="-4.605657850882067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F2F-458B-BA56-2C1B938003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'17 МП'!$A$3:$A$19</c:f>
              <c:strCache>
                <c:ptCount val="17"/>
                <c:pt idx="0">
                  <c:v> «Развитие системы образования и реализация молодежной политики "</c:v>
                </c:pt>
                <c:pt idx="1">
                  <c:v>"Развитие культуры"</c:v>
                </c:pt>
                <c:pt idx="2">
                  <c:v>"Развитие транспортного комплекса"</c:v>
                </c:pt>
                <c:pt idx="3">
                  <c:v>"Социальная поддержка населения"</c:v>
                </c:pt>
                <c:pt idx="4">
                  <c:v>"Развитие жилищно-коммунального хозяйства и повышения энергетической эффективности"</c:v>
                </c:pt>
                <c:pt idx="5">
                  <c:v>"Совершенствование социально-экономической политики"</c:v>
                </c:pt>
                <c:pt idx="6">
                  <c:v>"Развитие физической культуры и спорта"</c:v>
                </c:pt>
                <c:pt idx="7">
                  <c:v>"Формирование современной городской среды"</c:v>
                </c:pt>
                <c:pt idx="8">
                  <c:v>"Управление финансами муниципального образования Алапаевское"</c:v>
                </c:pt>
                <c:pt idx="9">
                  <c:v>"Профилактика  терроризма, а также минимизация и (или) ликвидация последствий его проявлений"</c:v>
                </c:pt>
                <c:pt idx="10">
                  <c:v>"Обеспечение общественной безопасности"</c:v>
                </c:pt>
                <c:pt idx="11">
                  <c:v>"Повышение эффективности управления муниципальной собственностью"</c:v>
                </c:pt>
                <c:pt idx="12">
                  <c:v>"Обеспечение рационального и безопасного природопользования"</c:v>
                </c:pt>
                <c:pt idx="13">
                  <c:v>"Реализация основных направлений муниципальной политики в строительном комплексе" </c:v>
                </c:pt>
                <c:pt idx="14">
                  <c:v>"Обеспечение деятельности по комплектованию, учету, хранению и использованию архивных документов"</c:v>
                </c:pt>
                <c:pt idx="15">
                  <c:v>"Развитие кадровой политики в системе муниципального управления муниципального образования Алапаевское и противодействие коррупции"</c:v>
                </c:pt>
                <c:pt idx="16">
                  <c:v>"Формирование здорового образа жизни населения"</c:v>
                </c:pt>
              </c:strCache>
            </c:strRef>
          </c:cat>
          <c:val>
            <c:numRef>
              <c:f>'17 МП'!$B$3:$B$19</c:f>
              <c:numCache>
                <c:formatCode>#,##0.0</c:formatCode>
                <c:ptCount val="17"/>
                <c:pt idx="0">
                  <c:v>808195</c:v>
                </c:pt>
                <c:pt idx="1">
                  <c:v>161099.6</c:v>
                </c:pt>
                <c:pt idx="2">
                  <c:v>143282</c:v>
                </c:pt>
                <c:pt idx="3">
                  <c:v>129078.8</c:v>
                </c:pt>
                <c:pt idx="4">
                  <c:v>87611</c:v>
                </c:pt>
                <c:pt idx="5">
                  <c:v>77573.2</c:v>
                </c:pt>
                <c:pt idx="6">
                  <c:v>63972.9</c:v>
                </c:pt>
                <c:pt idx="7">
                  <c:v>35988.699999999997</c:v>
                </c:pt>
                <c:pt idx="8">
                  <c:v>18759.900000000001</c:v>
                </c:pt>
                <c:pt idx="9">
                  <c:v>16521.2</c:v>
                </c:pt>
                <c:pt idx="10">
                  <c:v>12090</c:v>
                </c:pt>
                <c:pt idx="11">
                  <c:v>10985</c:v>
                </c:pt>
                <c:pt idx="12">
                  <c:v>2757</c:v>
                </c:pt>
                <c:pt idx="13">
                  <c:v>800</c:v>
                </c:pt>
                <c:pt idx="14">
                  <c:v>594</c:v>
                </c:pt>
                <c:pt idx="15">
                  <c:v>365</c:v>
                </c:pt>
                <c:pt idx="16">
                  <c:v>34.800000000000004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F2F-458B-BA56-2C1B93800326}"/>
            </c:ext>
          </c:extLst>
        </c:ser>
        <c:gapWidth val="103"/>
        <c:gapDepth val="277"/>
        <c:shape val="cylinder"/>
        <c:axId val="146046336"/>
        <c:axId val="146056320"/>
        <c:axId val="0"/>
      </c:bar3DChart>
      <c:catAx>
        <c:axId val="14604633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6056320"/>
        <c:crosses val="autoZero"/>
        <c:auto val="1"/>
        <c:lblAlgn val="ctr"/>
        <c:lblOffset val="100"/>
      </c:catAx>
      <c:valAx>
        <c:axId val="146056320"/>
        <c:scaling>
          <c:orientation val="minMax"/>
          <c:max val="800000"/>
        </c:scaling>
        <c:delete val="1"/>
        <c:axPos val="b"/>
        <c:majorGridlines/>
        <c:numFmt formatCode="#,##0.0" sourceLinked="1"/>
        <c:tickLblPos val="none"/>
        <c:crossAx val="146046336"/>
        <c:crosses val="autoZero"/>
        <c:crossBetween val="between"/>
        <c:majorUnit val="200000"/>
        <c:minorUnit val="40000"/>
      </c:valAx>
    </c:plotArea>
    <c:plotVisOnly val="1"/>
    <c:dispBlanksAs val="gap"/>
  </c:chart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7172763360656058"/>
          <c:y val="2.7777777777777991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9099562223582722"/>
          <c:y val="0.17173860114833617"/>
          <c:w val="0.45935144322025739"/>
          <c:h val="0.82826145678802665"/>
        </c:manualLayout>
      </c:layout>
      <c:doughnutChart>
        <c:varyColors val="1"/>
        <c:ser>
          <c:idx val="0"/>
          <c:order val="0"/>
          <c:tx>
            <c:strRef>
              <c:f>МП!$B$2</c:f>
              <c:strCache>
                <c:ptCount val="1"/>
                <c:pt idx="0">
                  <c:v>На 01.01.2022 г.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h="171450"/>
              <a:bevelB w="247650" h="184150"/>
            </a:sp3d>
          </c:spPr>
          <c:explosion val="24"/>
          <c:dLbls>
            <c:dLbl>
              <c:idx val="0"/>
              <c:layout>
                <c:manualLayout>
                  <c:x val="-0.16593460224499756"/>
                  <c:y val="-0.2352339101801934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   Программные направления деятельности         1 649 755,6 или 98,3%</a:t>
                    </a:r>
                  </a:p>
                </c:rich>
              </c:tx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11-442A-A502-34B04A2DA5CA}"/>
                </c:ext>
              </c:extLst>
            </c:dLbl>
            <c:dLbl>
              <c:idx val="1"/>
              <c:layout>
                <c:manualLayout>
                  <c:x val="9.1773343150997708E-2"/>
                  <c:y val="-0.164456127968352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  </a:t>
                    </a:r>
                    <a:r>
                      <a:rPr lang="ru-RU" dirty="0" err="1"/>
                      <a:t>Непрограммные</a:t>
                    </a:r>
                    <a:r>
                      <a:rPr lang="ru-RU" dirty="0"/>
                      <a:t> направление деятельности        27 783,5 или 1,7%</a:t>
                    </a:r>
                  </a:p>
                </c:rich>
              </c:tx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11-442A-A502-34B04A2DA5C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МП!$A$3:$A$4</c:f>
              <c:strCache>
                <c:ptCount val="2"/>
                <c:pt idx="0">
                  <c:v>Программные направления деятельсности </c:v>
                </c:pt>
                <c:pt idx="1">
                  <c:v>Непрограммные направление деятельности </c:v>
                </c:pt>
              </c:strCache>
            </c:strRef>
          </c:cat>
          <c:val>
            <c:numRef>
              <c:f>МП!$B$3:$B$4</c:f>
              <c:numCache>
                <c:formatCode>#,##0.00</c:formatCode>
                <c:ptCount val="2"/>
                <c:pt idx="0">
                  <c:v>1649755.6</c:v>
                </c:pt>
                <c:pt idx="1">
                  <c:v>27783.5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711-442A-A502-34B04A2DA5CA}"/>
            </c:ext>
          </c:extLst>
        </c:ser>
        <c:firstSliceAng val="67"/>
        <c:holeSize val="47"/>
      </c:doughnutChart>
      <c:spPr>
        <a:scene3d>
          <a:camera prst="orthographicFront"/>
          <a:lightRig rig="threePt" dir="t"/>
        </a:scene3d>
        <a:sp3d>
          <a:bevelB w="6350"/>
        </a:sp3d>
      </c:spPr>
    </c:plotArea>
    <c:plotVisOnly val="1"/>
    <c:dispBlanksAs val="zero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34695064745892434"/>
          <c:y val="0.19919981113209673"/>
          <c:w val="0.56173429250371343"/>
          <c:h val="0.79477424962041265"/>
        </c:manualLayout>
      </c:layout>
      <c:doughnutChart>
        <c:varyColors val="1"/>
        <c:ser>
          <c:idx val="0"/>
          <c:order val="0"/>
          <c:tx>
            <c:strRef>
              <c:f>МП!$B$8</c:f>
              <c:strCache>
                <c:ptCount val="1"/>
                <c:pt idx="0">
                  <c:v>На 2023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3350" h="127000"/>
              <a:bevelB w="114300" h="114300"/>
            </a:sp3d>
          </c:spPr>
          <c:explosion val="23"/>
          <c:dLbls>
            <c:dLbl>
              <c:idx val="0"/>
              <c:layout>
                <c:manualLayout>
                  <c:x val="-0.23028119979456926"/>
                  <c:y val="5.9846851110911696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Times New Roman" pitchFamily="18" charset="0"/>
                        <a:cs typeface="Times New Roman" pitchFamily="18" charset="0"/>
                      </a:rPr>
                      <a:t>Программные направления деятельности  </a:t>
                    </a:r>
                  </a:p>
                  <a:p>
                    <a:r>
                      <a:rPr lang="ru-RU" sz="1200" dirty="0">
                        <a:latin typeface="Times New Roman" pitchFamily="18" charset="0"/>
                        <a:cs typeface="Times New Roman" pitchFamily="18" charset="0"/>
                      </a:rPr>
                      <a:t>  1 569 708,1 или 98,5%</a:t>
                    </a:r>
                  </a:p>
                </c:rich>
              </c:tx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926291020306039"/>
                      <c:h val="0.2072943188960739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01C0-4CE7-840E-99C62C0CD010}"/>
                </c:ext>
              </c:extLst>
            </c:dLbl>
            <c:dLbl>
              <c:idx val="1"/>
              <c:layout>
                <c:manualLayout>
                  <c:x val="5.117678550624797E-2"/>
                  <c:y val="-0.19247607698586527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Непрограм-мные</a:t>
                    </a:r>
                    <a:r>
                      <a:rPr lang="ru-RU" dirty="0"/>
                      <a:t> направление деятельности  24 241,3 или 1,5%</a:t>
                    </a:r>
                  </a:p>
                </c:rich>
              </c:tx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26157194026707"/>
                      <c:h val="0.2338705136263398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1C0-4CE7-840E-99C62C0CD0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МП!$A$9:$A$10</c:f>
              <c:strCache>
                <c:ptCount val="2"/>
                <c:pt idx="0">
                  <c:v>Программные направления деятельсности </c:v>
                </c:pt>
                <c:pt idx="1">
                  <c:v>Непрограммные направление деятельности </c:v>
                </c:pt>
              </c:strCache>
            </c:strRef>
          </c:cat>
          <c:val>
            <c:numRef>
              <c:f>МП!$B$9:$B$10</c:f>
              <c:numCache>
                <c:formatCode>#,##0.00</c:formatCode>
                <c:ptCount val="2"/>
                <c:pt idx="0">
                  <c:v>1569708.1</c:v>
                </c:pt>
                <c:pt idx="1">
                  <c:v>24241.3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C0-4CE7-840E-99C62C0CD010}"/>
            </c:ext>
          </c:extLst>
        </c:ser>
        <c:firstSliceAng val="82"/>
        <c:holeSize val="46"/>
      </c:doughnutChart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3828008528350984"/>
          <c:y val="0.12127364200912565"/>
          <c:w val="0.6587790988381429"/>
          <c:h val="0.76846562067816382"/>
        </c:manualLayout>
      </c:layout>
      <c:doughnutChart>
        <c:varyColors val="1"/>
        <c:ser>
          <c:idx val="0"/>
          <c:order val="0"/>
          <c:tx>
            <c:strRef>
              <c:f>'слайд № 3'!$C$26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h="95250"/>
              <a:bevelB w="101600" h="95250"/>
            </a:sp3d>
          </c:spPr>
          <c:explosion val="25"/>
          <c:dPt>
            <c:idx val="0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>
                <a:bevelT w="101600" h="95250"/>
                <a:bevelB w="101600" h="952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213-4493-8785-9A50FCE53B02}"/>
              </c:ext>
            </c:extLst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01600" h="95250"/>
                <a:bevelB w="101600" h="952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13-4493-8785-9A50FCE53B02}"/>
              </c:ext>
            </c:extLst>
          </c:dPt>
          <c:dPt>
            <c:idx val="2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 w="101600" h="95250"/>
                <a:bevelB w="101600" h="952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213-4493-8785-9A50FCE53B02}"/>
              </c:ext>
            </c:extLst>
          </c:dPt>
          <c:dLbls>
            <c:dLbl>
              <c:idx val="0"/>
              <c:layout>
                <c:manualLayout>
                  <c:x val="3.4242819299384254E-2"/>
                  <c:y val="-0.20701698853384148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525 953,3</a:t>
                    </a:r>
                    <a:endParaRPr lang="en-US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13-4493-8785-9A50FCE53B02}"/>
                </c:ext>
              </c:extLst>
            </c:dLbl>
            <c:dLbl>
              <c:idx val="1"/>
              <c:layout>
                <c:manualLayout>
                  <c:x val="5.5606599796748993E-2"/>
                  <c:y val="0.10464258760520861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mtClean="0"/>
                      <a:t>44 065,9</a:t>
                    </a:r>
                    <a:endParaRPr lang="en-US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13-4493-8785-9A50FCE53B02}"/>
                </c:ext>
              </c:extLst>
            </c:dLbl>
            <c:dLbl>
              <c:idx val="2"/>
              <c:layout>
                <c:manualLayout>
                  <c:x val="-2.1088934703163809E-2"/>
                  <c:y val="0.25070442364641465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1 078 562,6</a:t>
                    </a:r>
                    <a:endParaRPr lang="en-US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13-4493-8785-9A50FCE53B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'слайд № 3'!$B$27:$B$29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'слайд № 3'!$C$27:$C$29</c:f>
              <c:numCache>
                <c:formatCode>#,##0.0</c:formatCode>
                <c:ptCount val="3"/>
                <c:pt idx="0">
                  <c:v>507904.1</c:v>
                </c:pt>
                <c:pt idx="1">
                  <c:v>15632.1</c:v>
                </c:pt>
                <c:pt idx="2">
                  <c:v>1055513.2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213-4493-8785-9A50FCE53B02}"/>
            </c:ext>
          </c:extLst>
        </c:ser>
        <c:firstSliceAng val="0"/>
        <c:holeSize val="50"/>
      </c:doughnut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629782091395517"/>
          <c:y val="0.12777060712511532"/>
          <c:w val="0.52167572466108592"/>
          <c:h val="0.71645354304165643"/>
        </c:manualLayout>
      </c:layout>
      <c:doughnutChart>
        <c:varyColors val="1"/>
        <c:ser>
          <c:idx val="0"/>
          <c:order val="0"/>
          <c:tx>
            <c:strRef>
              <c:f>'слайд № 3'!$C$4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3350" h="120650"/>
              <a:bevelB w="114300" h="114300"/>
            </a:sp3d>
          </c:spPr>
          <c:explosion val="25"/>
          <c:dPt>
            <c:idx val="0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>
                <a:bevelT w="133350" h="120650"/>
                <a:bevelB w="114300" h="1143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E29-41F8-BD6A-5F27F3A12BE4}"/>
              </c:ext>
            </c:extLst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33350" h="120650"/>
                <a:bevelB w="114300" h="1143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29-41F8-BD6A-5F27F3A12BE4}"/>
              </c:ext>
            </c:extLst>
          </c:dPt>
          <c:dPt>
            <c:idx val="2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 w="133350" h="120650"/>
                <a:bevelB w="114300" h="1143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E29-41F8-BD6A-5F27F3A12BE4}"/>
              </c:ext>
            </c:extLst>
          </c:dPt>
          <c:dLbls>
            <c:dLbl>
              <c:idx val="0"/>
              <c:layout>
                <c:manualLayout>
                  <c:x val="0.12096823655878776"/>
                  <c:y val="8.14703522621254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29-41F8-BD6A-5F27F3A12BE4}"/>
                </c:ext>
              </c:extLst>
            </c:dLbl>
            <c:dLbl>
              <c:idx val="1"/>
              <c:layout>
                <c:manualLayout>
                  <c:x val="-0.11948925303256011"/>
                  <c:y val="4.24520164079681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29-41F8-BD6A-5F27F3A12BE4}"/>
                </c:ext>
              </c:extLst>
            </c:dLbl>
            <c:dLbl>
              <c:idx val="2"/>
              <c:layout>
                <c:manualLayout>
                  <c:x val="0.36101899530543258"/>
                  <c:y val="-1.67278759491875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29-41F8-BD6A-5F27F3A12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'слайд № 3'!$B$5:$B$7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'слайд № 3'!$C$5:$C$7</c:f>
              <c:numCache>
                <c:formatCode>#,##0.0</c:formatCode>
                <c:ptCount val="3"/>
                <c:pt idx="0">
                  <c:v>473459.8</c:v>
                </c:pt>
                <c:pt idx="1">
                  <c:v>16624.099999999955</c:v>
                </c:pt>
                <c:pt idx="2">
                  <c:v>1168455.2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29-41F8-BD6A-5F27F3A12BE4}"/>
            </c:ext>
          </c:extLst>
        </c:ser>
        <c:firstSliceAng val="96"/>
        <c:holeSize val="50"/>
      </c:doughnutChart>
    </c:plotArea>
    <c:legend>
      <c:legendPos val="r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230"/>
      <c:perspective val="50"/>
    </c:view3D>
    <c:plotArea>
      <c:layout>
        <c:manualLayout>
          <c:layoutTarget val="inner"/>
          <c:xMode val="edge"/>
          <c:yMode val="edge"/>
          <c:x val="1.5314487626374832E-2"/>
          <c:y val="5.3222324625777499E-4"/>
          <c:w val="0.92263793606265976"/>
          <c:h val="0.9994677767537408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52400" h="139700"/>
              <a:bevelB w="114300" h="101600"/>
            </a:sp3d>
          </c:spPr>
          <c:explosion val="25"/>
          <c:dPt>
            <c:idx val="0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>
                <a:bevelT w="152400" h="139700"/>
                <a:bevelB w="114300" h="1016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447-459E-A42B-752F5E02288D}"/>
              </c:ext>
            </c:extLst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52400" h="139700"/>
                <a:bevelB w="114300" h="1016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47-459E-A42B-752F5E02288D}"/>
              </c:ext>
            </c:extLst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139700"/>
                <a:bevelB w="114300" h="1016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447-459E-A42B-752F5E02288D}"/>
              </c:ext>
            </c:extLst>
          </c:dPt>
          <c:dPt>
            <c:idx val="3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52400" h="139700"/>
                <a:bevelB w="114300" h="1016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47-459E-A42B-752F5E02288D}"/>
              </c:ext>
            </c:extLst>
          </c:dPt>
          <c:dPt>
            <c:idx val="4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152400" h="139700"/>
                <a:bevelB w="114300" h="1016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447-459E-A42B-752F5E02288D}"/>
              </c:ext>
            </c:extLst>
          </c:dPt>
          <c:dPt>
            <c:idx val="5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 w="152400" h="139700"/>
                <a:bevelB w="114300" h="1016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47-459E-A42B-752F5E02288D}"/>
              </c:ext>
            </c:extLst>
          </c:dPt>
          <c:dLbls>
            <c:dLbl>
              <c:idx val="1"/>
              <c:layout>
                <c:manualLayout>
                  <c:x val="4.4888241584268414E-2"/>
                  <c:y val="2.95050380739468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47-459E-A42B-752F5E02288D}"/>
                </c:ext>
              </c:extLst>
            </c:dLbl>
            <c:dLbl>
              <c:idx val="2"/>
              <c:layout>
                <c:manualLayout>
                  <c:x val="3.2209962781913286E-2"/>
                  <c:y val="1.201490952054417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47-459E-A42B-752F5E02288D}"/>
                </c:ext>
              </c:extLst>
            </c:dLbl>
            <c:dLbl>
              <c:idx val="3"/>
              <c:layout>
                <c:manualLayout>
                  <c:x val="-9.1650189909454505E-2"/>
                  <c:y val="3.31408494442665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47-459E-A42B-752F5E02288D}"/>
                </c:ext>
              </c:extLst>
            </c:dLbl>
            <c:dLbl>
              <c:idx val="4"/>
              <c:layout>
                <c:manualLayout>
                  <c:x val="7.8555724711143304E-2"/>
                  <c:y val="2.55751191969531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47-459E-A42B-752F5E02288D}"/>
                </c:ext>
              </c:extLst>
            </c:dLbl>
            <c:dLbl>
              <c:idx val="5"/>
              <c:layout>
                <c:manualLayout>
                  <c:x val="1.5619141275969341E-2"/>
                  <c:y val="4.07256101773061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47-459E-A42B-752F5E022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структура!$A$2:$A$7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налоги на совокупный доход </c:v>
                </c:pt>
                <c:pt idx="3">
                  <c:v>доходы от использования имущества </c:v>
                </c:pt>
                <c:pt idx="4">
                  <c:v>акцизы на нефтепродукты</c:v>
                </c:pt>
                <c:pt idx="5">
                  <c:v>прочие доходы</c:v>
                </c:pt>
              </c:strCache>
            </c:strRef>
          </c:cat>
          <c:val>
            <c:numRef>
              <c:f>структура!$B$2:$B$7</c:f>
              <c:numCache>
                <c:formatCode>0.0%</c:formatCode>
                <c:ptCount val="6"/>
                <c:pt idx="0">
                  <c:v>0.70300000000000062</c:v>
                </c:pt>
                <c:pt idx="1">
                  <c:v>5.3000000000000012E-2</c:v>
                </c:pt>
                <c:pt idx="2">
                  <c:v>7.3999999999999996E-2</c:v>
                </c:pt>
                <c:pt idx="3">
                  <c:v>2.5000000000000001E-2</c:v>
                </c:pt>
                <c:pt idx="4">
                  <c:v>0.14000000000000001</c:v>
                </c:pt>
                <c:pt idx="5">
                  <c:v>5.0000000000000096E-3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447-459E-A42B-752F5E02288D}"/>
            </c:ext>
          </c:extLst>
        </c:ser>
      </c:pie3DChart>
    </c:plotArea>
    <c:legend>
      <c:legendPos val="b"/>
      <c:layout>
        <c:manualLayout>
          <c:xMode val="edge"/>
          <c:yMode val="edge"/>
          <c:x val="4.5012576727585824E-2"/>
          <c:y val="0.69395530525194649"/>
          <c:w val="0.92099771032385436"/>
          <c:h val="0.29490557992176103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180"/>
      <c:perspective val="30"/>
    </c:view3D>
    <c:plotArea>
      <c:layout>
        <c:manualLayout>
          <c:layoutTarget val="inner"/>
          <c:xMode val="edge"/>
          <c:yMode val="edge"/>
          <c:x val="5.0707791726845371E-2"/>
          <c:y val="0.13962331249433724"/>
          <c:w val="0.93104192126800855"/>
          <c:h val="0.8201030624263846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77800" h="127000"/>
              <a:bevelB w="107950" h="114300"/>
            </a:sp3d>
          </c:spPr>
          <c:explosion val="25"/>
          <c:dPt>
            <c:idx val="0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>
                <a:bevelT w="177800" h="127000"/>
                <a:bevelB w="107950" h="1143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B5B-44A9-8D38-98A1DEDD6F3D}"/>
              </c:ext>
            </c:extLst>
          </c:dPt>
          <c:dPt>
            <c:idx val="1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 w="177800" h="127000"/>
                <a:bevelB w="107950" h="1143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5B-44A9-8D38-98A1DEDD6F3D}"/>
              </c:ext>
            </c:extLst>
          </c:dPt>
          <c:dPt>
            <c:idx val="2"/>
            <c:spPr>
              <a:solidFill>
                <a:srgbClr val="9999FF"/>
              </a:solidFill>
              <a:scene3d>
                <a:camera prst="orthographicFront"/>
                <a:lightRig rig="threePt" dir="t"/>
              </a:scene3d>
              <a:sp3d>
                <a:bevelT w="177800" h="127000"/>
                <a:bevelB w="107950" h="1143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B5B-44A9-8D38-98A1DEDD6F3D}"/>
              </c:ext>
            </c:extLst>
          </c:dPt>
          <c:dLbls>
            <c:dLbl>
              <c:idx val="0"/>
              <c:layout>
                <c:manualLayout>
                  <c:x val="8.4510285894159945E-2"/>
                  <c:y val="0.1002646779016040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5B-44A9-8D38-98A1DEDD6F3D}"/>
                </c:ext>
              </c:extLst>
            </c:dLbl>
            <c:dLbl>
              <c:idx val="1"/>
              <c:layout>
                <c:manualLayout>
                  <c:x val="-8.43649316742585E-2"/>
                  <c:y val="-1.5311452387424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5B-44A9-8D38-98A1DEDD6F3D}"/>
                </c:ext>
              </c:extLst>
            </c:dLbl>
            <c:dLbl>
              <c:idx val="2"/>
              <c:layout>
                <c:manualLayout>
                  <c:x val="-0.10272122541939804"/>
                  <c:y val="1.31200733895080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5B-44A9-8D38-98A1DEDD6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структура!$A$9:$A$11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структура!$B$9:$B$11</c:f>
              <c:numCache>
                <c:formatCode>0.0%</c:formatCode>
                <c:ptCount val="3"/>
                <c:pt idx="0">
                  <c:v>0.41200000000000031</c:v>
                </c:pt>
                <c:pt idx="1">
                  <c:v>6.9000000000000034E-2</c:v>
                </c:pt>
                <c:pt idx="2">
                  <c:v>0.51900000000000002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B5B-44A9-8D38-98A1DEDD6F3D}"/>
            </c:ext>
          </c:extLst>
        </c:ser>
      </c:pie3DChart>
    </c:plotArea>
    <c:legend>
      <c:legendPos val="b"/>
      <c:layout>
        <c:manualLayout>
          <c:xMode val="edge"/>
          <c:yMode val="edge"/>
          <c:x val="4.9999944901820727E-2"/>
          <c:y val="0.72626993295279563"/>
          <c:w val="0.899999926535762"/>
          <c:h val="0.26510000453021654"/>
        </c:manualLayout>
      </c:layout>
      <c:txPr>
        <a:bodyPr/>
        <a:lstStyle/>
        <a:p>
          <a:pPr>
            <a:defRPr sz="2400" b="0" i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70"/>
      <c:depthPercent val="7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1.4336917562723988E-2"/>
                  <c:y val="-5.56844683205068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5D-40D1-8A4B-F47CFC1CAFC1}"/>
                </c:ext>
              </c:extLst>
            </c:dLbl>
            <c:dLbl>
              <c:idx val="1"/>
              <c:layout>
                <c:manualLayout>
                  <c:x val="0"/>
                  <c:y val="-4.94973051737837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5D-40D1-8A4B-F47CFC1CAFC1}"/>
                </c:ext>
              </c:extLst>
            </c:dLbl>
            <c:dLbl>
              <c:idx val="2"/>
              <c:layout>
                <c:manualLayout>
                  <c:x val="2.8673835125448107E-3"/>
                  <c:y val="-4.33101420270607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378 876,3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5D-40D1-8A4B-F47CFC1CAFC1}"/>
                </c:ext>
              </c:extLst>
            </c:dLbl>
            <c:dLbl>
              <c:idx val="3"/>
              <c:layout>
                <c:manualLayout>
                  <c:x val="1.433691756272398E-3"/>
                  <c:y val="-3.71229788803378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5D-40D1-8A4B-F47CFC1CAFC1}"/>
                </c:ext>
              </c:extLst>
            </c:dLbl>
            <c:dLbl>
              <c:idx val="4"/>
              <c:layout>
                <c:manualLayout>
                  <c:x val="-2.8673835125447101E-3"/>
                  <c:y val="-5.56844683205068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5D-40D1-8A4B-F47CFC1CAFC1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налогам'!$B$3:$F$3</c:f>
              <c:strCache>
                <c:ptCount val="5"/>
                <c:pt idx="0">
                  <c:v>2021 год (факт)</c:v>
                </c:pt>
                <c:pt idx="1">
                  <c:v>2022 год (план)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</c:strCache>
            </c:strRef>
          </c:cat>
          <c:val>
            <c:numRef>
              <c:f>'по налогам'!$B$4:$F$4</c:f>
              <c:numCache>
                <c:formatCode>#,##0.0</c:formatCode>
                <c:ptCount val="5"/>
                <c:pt idx="0">
                  <c:v>317977</c:v>
                </c:pt>
                <c:pt idx="1">
                  <c:v>350901</c:v>
                </c:pt>
                <c:pt idx="2">
                  <c:v>368093.3</c:v>
                </c:pt>
                <c:pt idx="3">
                  <c:v>388338.4</c:v>
                </c:pt>
                <c:pt idx="4">
                  <c:v>405813.7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05D-40D1-8A4B-F47CFC1CAFC1}"/>
            </c:ext>
          </c:extLst>
        </c:ser>
        <c:shape val="cylinder"/>
        <c:axId val="145527168"/>
        <c:axId val="145528704"/>
        <c:axId val="0"/>
      </c:bar3DChart>
      <c:catAx>
        <c:axId val="1455271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528704"/>
        <c:crosses val="autoZero"/>
        <c:auto val="1"/>
        <c:lblAlgn val="ctr"/>
        <c:lblOffset val="100"/>
      </c:catAx>
      <c:valAx>
        <c:axId val="145528704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527168"/>
        <c:crosses val="autoZero"/>
        <c:crossBetween val="between"/>
      </c:valAx>
    </c:plotArea>
    <c:plotVisOnly val="1"/>
    <c:dispBlanksAs val="gap"/>
  </c:chart>
  <c:spPr>
    <a:scene3d>
      <a:camera prst="orthographicFront"/>
      <a:lightRig rig="threePt" dir="t"/>
    </a:scene3d>
    <a:sp3d>
      <a:bevelT/>
      <a:bevelB/>
    </a:sp3d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40"/>
      <c:depthPercent val="7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CCFF"/>
            </a:solidFill>
            <a:scene3d>
              <a:camera prst="orthographicFront"/>
              <a:lightRig rig="threePt" dir="t"/>
            </a:scene3d>
            <a:sp3d>
              <a:bevelT w="95250"/>
              <a:bevelB/>
            </a:sp3d>
          </c:spPr>
          <c:dLbls>
            <c:dLbl>
              <c:idx val="0"/>
              <c:layout>
                <c:manualLayout>
                  <c:x val="7.1955391736484436E-3"/>
                  <c:y val="-1.11459434031812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8D-4368-86EB-256904037BA5}"/>
                </c:ext>
              </c:extLst>
            </c:dLbl>
            <c:dLbl>
              <c:idx val="1"/>
              <c:layout>
                <c:manualLayout>
                  <c:x val="1.8708401851485937E-2"/>
                  <c:y val="-3.34378302095438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8D-4368-86EB-256904037BA5}"/>
                </c:ext>
              </c:extLst>
            </c:dLbl>
            <c:dLbl>
              <c:idx val="2"/>
              <c:layout>
                <c:manualLayout>
                  <c:x val="2.1586617520945359E-2"/>
                  <c:y val="-3.34378302095438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77 136,0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8D-4368-86EB-256904037BA5}"/>
                </c:ext>
              </c:extLst>
            </c:dLbl>
            <c:dLbl>
              <c:idx val="3"/>
              <c:layout>
                <c:manualLayout>
                  <c:x val="1.7269294016756202E-2"/>
                  <c:y val="-3.34378302095438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8D-4368-86EB-256904037BA5}"/>
                </c:ext>
              </c:extLst>
            </c:dLbl>
            <c:dLbl>
              <c:idx val="4"/>
              <c:layout>
                <c:manualLayout>
                  <c:x val="2.4464833190404617E-2"/>
                  <c:y val="-5.01567453143156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8D-4368-86EB-256904037B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налогам'!$B$8:$F$8</c:f>
              <c:strCache>
                <c:ptCount val="5"/>
                <c:pt idx="0">
                  <c:v>2021 год (факт)</c:v>
                </c:pt>
                <c:pt idx="1">
                  <c:v>2022 год (план)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</c:strCache>
            </c:strRef>
          </c:cat>
          <c:val>
            <c:numRef>
              <c:f>'по налогам'!$B$9:$F$9</c:f>
              <c:numCache>
                <c:formatCode>#,##0.0</c:formatCode>
                <c:ptCount val="5"/>
                <c:pt idx="0">
                  <c:v>67400.3</c:v>
                </c:pt>
                <c:pt idx="1">
                  <c:v>69649.3</c:v>
                </c:pt>
                <c:pt idx="2">
                  <c:v>73291</c:v>
                </c:pt>
                <c:pt idx="3">
                  <c:v>78246</c:v>
                </c:pt>
                <c:pt idx="4">
                  <c:v>82569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88D-4368-86EB-256904037BA5}"/>
            </c:ext>
          </c:extLst>
        </c:ser>
        <c:shape val="cylinder"/>
        <c:axId val="145575936"/>
        <c:axId val="145577472"/>
        <c:axId val="0"/>
      </c:bar3DChart>
      <c:catAx>
        <c:axId val="1455759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577472"/>
        <c:crosses val="autoZero"/>
        <c:auto val="1"/>
        <c:lblAlgn val="ctr"/>
        <c:lblOffset val="100"/>
      </c:catAx>
      <c:valAx>
        <c:axId val="145577472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.0" sourceLinked="1"/>
        <c:tickLblPos val="nextTo"/>
        <c:spPr>
          <a:ln w="0"/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575936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4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07950" h="95250"/>
              <a:bevelB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налогам'!$B$14:$F$14</c:f>
              <c:strCache>
                <c:ptCount val="5"/>
                <c:pt idx="0">
                  <c:v>2021 год (факт)</c:v>
                </c:pt>
                <c:pt idx="1">
                  <c:v>2022 год (план)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</c:strCache>
            </c:strRef>
          </c:cat>
          <c:val>
            <c:numRef>
              <c:f>'по налогам'!$B$15:$F$15</c:f>
              <c:numCache>
                <c:formatCode>#,##0.0</c:formatCode>
                <c:ptCount val="5"/>
                <c:pt idx="0">
                  <c:v>29561.599999999955</c:v>
                </c:pt>
                <c:pt idx="1">
                  <c:v>28805.7</c:v>
                </c:pt>
                <c:pt idx="2">
                  <c:v>38914.1</c:v>
                </c:pt>
                <c:pt idx="3">
                  <c:v>40300</c:v>
                </c:pt>
                <c:pt idx="4">
                  <c:v>41150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30-4410-A6E8-87A91FA41755}"/>
            </c:ext>
          </c:extLst>
        </c:ser>
        <c:gapWidth val="171"/>
        <c:gapDepth val="182"/>
        <c:shape val="cylinder"/>
        <c:axId val="145594624"/>
        <c:axId val="145825792"/>
        <c:axId val="0"/>
      </c:bar3DChart>
      <c:catAx>
        <c:axId val="1455946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825792"/>
        <c:crosses val="autoZero"/>
        <c:auto val="1"/>
        <c:lblAlgn val="ctr"/>
        <c:lblOffset val="100"/>
      </c:catAx>
      <c:valAx>
        <c:axId val="145825792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594624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4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CCFF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2.9197080291970798E-2"/>
                  <c:y val="-2.263084459381205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34-43E6-A18F-555BFF1413D6}"/>
                </c:ext>
              </c:extLst>
            </c:dLbl>
            <c:dLbl>
              <c:idx val="1"/>
              <c:layout>
                <c:manualLayout>
                  <c:x val="1.9464720194647279E-2"/>
                  <c:y val="-5.28053040522281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34-43E6-A18F-555BFF1413D6}"/>
                </c:ext>
              </c:extLst>
            </c:dLbl>
            <c:dLbl>
              <c:idx val="2"/>
              <c:layout>
                <c:manualLayout>
                  <c:x val="1.5293708724365661E-2"/>
                  <c:y val="-5.28053040522281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31 026,9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34-43E6-A18F-555BFF1413D6}"/>
                </c:ext>
              </c:extLst>
            </c:dLbl>
            <c:dLbl>
              <c:idx val="3"/>
              <c:layout>
                <c:manualLayout>
                  <c:x val="2.0855057351407715E-2"/>
                  <c:y val="-4.52616891876239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34-43E6-A18F-555BFF1413D6}"/>
                </c:ext>
              </c:extLst>
            </c:dLbl>
            <c:dLbl>
              <c:idx val="4"/>
              <c:layout>
                <c:manualLayout>
                  <c:x val="2.5026068821689271E-2"/>
                  <c:y val="-3.017445945841597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34-43E6-A18F-555BFF1413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налогам'!$B$20:$F$20</c:f>
              <c:strCache>
                <c:ptCount val="5"/>
                <c:pt idx="0">
                  <c:v>2021 год (факт)</c:v>
                </c:pt>
                <c:pt idx="1">
                  <c:v>2022 год (план)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</c:strCache>
            </c:strRef>
          </c:cat>
          <c:val>
            <c:numRef>
              <c:f>'по налогам'!$B$21:$F$21</c:f>
              <c:numCache>
                <c:formatCode>#,##0.0</c:formatCode>
                <c:ptCount val="5"/>
                <c:pt idx="0">
                  <c:v>26864.5</c:v>
                </c:pt>
                <c:pt idx="1">
                  <c:v>24103.8</c:v>
                </c:pt>
                <c:pt idx="2">
                  <c:v>27605.7</c:v>
                </c:pt>
                <c:pt idx="3">
                  <c:v>27761.3</c:v>
                </c:pt>
                <c:pt idx="4">
                  <c:v>28316.9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A34-43E6-A18F-555BFF1413D6}"/>
            </c:ext>
          </c:extLst>
        </c:ser>
        <c:shape val="cylinder"/>
        <c:axId val="145848192"/>
        <c:axId val="145849728"/>
        <c:axId val="0"/>
      </c:bar3DChart>
      <c:catAx>
        <c:axId val="1458481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849728"/>
        <c:crosses val="autoZero"/>
        <c:auto val="1"/>
        <c:lblAlgn val="ctr"/>
        <c:lblOffset val="100"/>
      </c:catAx>
      <c:valAx>
        <c:axId val="145849728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848192"/>
        <c:crosses val="autoZero"/>
        <c:crossBetween val="between"/>
      </c:valAx>
    </c:plotArea>
    <c:plotVisOnly val="1"/>
    <c:dispBlanksAs val="gap"/>
  </c:chart>
  <c:externalData r:id="rId1"/>
</c:chartSpac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90B06-9883-4E3D-99AB-6052C387180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20E19E-3731-4383-AF88-1DB903FE0EB5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Объявление в средствах массовой информации о проведении Публичных слушаний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D01D4E-DCE0-4ED3-BCEE-2F4B8D4AF4AD}" type="parTrans" cxnId="{16B3B5C1-5D39-4CC6-BE0F-3A48777AE21C}">
      <dgm:prSet/>
      <dgm:spPr/>
      <dgm:t>
        <a:bodyPr/>
        <a:lstStyle/>
        <a:p>
          <a:endParaRPr lang="ru-RU"/>
        </a:p>
      </dgm:t>
    </dgm:pt>
    <dgm:pt modelId="{50A63241-4E73-4252-B6F8-B97BEE20B98F}" type="sibTrans" cxnId="{16B3B5C1-5D39-4CC6-BE0F-3A48777AE21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A376413-DF9A-4759-8BA6-3D97766433F9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Внесение предложений по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проекту</a:t>
          </a:r>
          <a:r>
            <a:rPr lang="ru-RU" b="1" dirty="0" smtClean="0">
              <a:solidFill>
                <a:schemeClr val="tx1"/>
              </a:solidFill>
            </a:rPr>
            <a:t> бюджета на  Публичные слушания</a:t>
          </a:r>
          <a:endParaRPr lang="ru-RU" b="1" dirty="0">
            <a:solidFill>
              <a:schemeClr val="tx1"/>
            </a:solidFill>
          </a:endParaRPr>
        </a:p>
      </dgm:t>
    </dgm:pt>
    <dgm:pt modelId="{61DC85ED-2AB6-4715-A1CE-F2BC10759782}" type="parTrans" cxnId="{E7FD821E-807C-4ED0-8828-BA0393EAFF3B}">
      <dgm:prSet/>
      <dgm:spPr/>
      <dgm:t>
        <a:bodyPr/>
        <a:lstStyle/>
        <a:p>
          <a:endParaRPr lang="ru-RU"/>
        </a:p>
      </dgm:t>
    </dgm:pt>
    <dgm:pt modelId="{B5CA5DD5-162B-4063-8661-C9CDB739EE2C}" type="sibTrans" cxnId="{E7FD821E-807C-4ED0-8828-BA0393EAFF3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C75B34F-ADA9-4A99-8D27-A9853E61575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Регистрация перед началом проведения и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участия</a:t>
          </a:r>
          <a:r>
            <a:rPr lang="ru-RU" b="1" dirty="0" smtClean="0">
              <a:solidFill>
                <a:schemeClr val="tx1"/>
              </a:solidFill>
            </a:rPr>
            <a:t> в Публичных слушаниях</a:t>
          </a:r>
          <a:endParaRPr lang="ru-RU" b="1" dirty="0">
            <a:solidFill>
              <a:schemeClr val="tx1"/>
            </a:solidFill>
          </a:endParaRPr>
        </a:p>
      </dgm:t>
    </dgm:pt>
    <dgm:pt modelId="{D9F148A7-AB03-483D-8D7F-289F30451329}" type="parTrans" cxnId="{DC70D8C3-D8EF-4E04-9F87-EA79A1B56442}">
      <dgm:prSet/>
      <dgm:spPr/>
      <dgm:t>
        <a:bodyPr/>
        <a:lstStyle/>
        <a:p>
          <a:endParaRPr lang="ru-RU"/>
        </a:p>
      </dgm:t>
    </dgm:pt>
    <dgm:pt modelId="{578748FC-5934-4DCD-965A-ED0339581405}" type="sibTrans" cxnId="{DC70D8C3-D8EF-4E04-9F87-EA79A1B56442}">
      <dgm:prSet/>
      <dgm:spPr/>
      <dgm:t>
        <a:bodyPr/>
        <a:lstStyle/>
        <a:p>
          <a:endParaRPr lang="ru-RU"/>
        </a:p>
      </dgm:t>
    </dgm:pt>
    <dgm:pt modelId="{DD33F07B-BF5E-4B6B-B664-817DC230CA22}" type="pres">
      <dgm:prSet presAssocID="{45690B06-9883-4E3D-99AB-6052C38718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0A28DC-67B3-49AC-A430-CF0DB0338D90}" type="pres">
      <dgm:prSet presAssocID="{1420E19E-3731-4383-AF88-1DB903FE0EB5}" presName="node" presStyleLbl="node1" presStyleIdx="0" presStyleCnt="3" custScaleY="70798" custLinFactNeighborX="248" custLinFactNeighborY="-19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AD7E9-FF31-405B-BC31-DA13B8398BAC}" type="pres">
      <dgm:prSet presAssocID="{50A63241-4E73-4252-B6F8-B97BEE20B98F}" presName="sibTrans" presStyleLbl="sibTrans2D1" presStyleIdx="0" presStyleCnt="2" custLinFactNeighborX="-4636" custLinFactNeighborY="-15733"/>
      <dgm:spPr/>
      <dgm:t>
        <a:bodyPr/>
        <a:lstStyle/>
        <a:p>
          <a:endParaRPr lang="ru-RU"/>
        </a:p>
      </dgm:t>
    </dgm:pt>
    <dgm:pt modelId="{CD775BCD-C898-4D29-863A-09CB708BC5DE}" type="pres">
      <dgm:prSet presAssocID="{50A63241-4E73-4252-B6F8-B97BEE20B98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9054A96-460B-49D9-B847-F656838E6B04}" type="pres">
      <dgm:prSet presAssocID="{EA376413-DF9A-4759-8BA6-3D97766433F9}" presName="node" presStyleLbl="node1" presStyleIdx="1" presStyleCnt="3" custScaleX="114935" custScaleY="76026" custLinFactNeighborX="-382" custLinFactNeighborY="-20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AF1F7-5902-4BD6-9924-DECCD3F5A77E}" type="pres">
      <dgm:prSet presAssocID="{B5CA5DD5-162B-4063-8661-C9CDB739EE2C}" presName="sibTrans" presStyleLbl="sibTrans2D1" presStyleIdx="1" presStyleCnt="2" custAng="312382" custLinFactNeighborX="28229" custLinFactNeighborY="31737"/>
      <dgm:spPr/>
      <dgm:t>
        <a:bodyPr/>
        <a:lstStyle/>
        <a:p>
          <a:endParaRPr lang="ru-RU"/>
        </a:p>
      </dgm:t>
    </dgm:pt>
    <dgm:pt modelId="{61484A7F-2D79-45C9-AE3C-337C2DF6869B}" type="pres">
      <dgm:prSet presAssocID="{B5CA5DD5-162B-4063-8661-C9CDB739EE2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004BF5B-5E28-42EA-AF2D-5FC10F9006C7}" type="pres">
      <dgm:prSet presAssocID="{EC75B34F-ADA9-4A99-8D27-A9853E615757}" presName="node" presStyleLbl="node1" presStyleIdx="2" presStyleCnt="3" custScaleY="62264" custLinFactNeighborX="-382" custLinFactNeighborY="-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97037-B66E-4FC1-B776-A9B2D18B3F00}" type="presOf" srcId="{45690B06-9883-4E3D-99AB-6052C387180C}" destId="{DD33F07B-BF5E-4B6B-B664-817DC230CA22}" srcOrd="0" destOrd="0" presId="urn:microsoft.com/office/officeart/2005/8/layout/process5"/>
    <dgm:cxn modelId="{EF9CD2EF-11FD-4AC7-AD5E-4D236505BA0A}" type="presOf" srcId="{B5CA5DD5-162B-4063-8661-C9CDB739EE2C}" destId="{630AF1F7-5902-4BD6-9924-DECCD3F5A77E}" srcOrd="0" destOrd="0" presId="urn:microsoft.com/office/officeart/2005/8/layout/process5"/>
    <dgm:cxn modelId="{BE6A517B-D424-4787-A3D6-7E7396C4124D}" type="presOf" srcId="{50A63241-4E73-4252-B6F8-B97BEE20B98F}" destId="{5CAAD7E9-FF31-405B-BC31-DA13B8398BAC}" srcOrd="0" destOrd="0" presId="urn:microsoft.com/office/officeart/2005/8/layout/process5"/>
    <dgm:cxn modelId="{E7FD821E-807C-4ED0-8828-BA0393EAFF3B}" srcId="{45690B06-9883-4E3D-99AB-6052C387180C}" destId="{EA376413-DF9A-4759-8BA6-3D97766433F9}" srcOrd="1" destOrd="0" parTransId="{61DC85ED-2AB6-4715-A1CE-F2BC10759782}" sibTransId="{B5CA5DD5-162B-4063-8661-C9CDB739EE2C}"/>
    <dgm:cxn modelId="{BF032F9F-5427-4454-A441-A75DA7BAC1AF}" type="presOf" srcId="{EC75B34F-ADA9-4A99-8D27-A9853E615757}" destId="{0004BF5B-5E28-42EA-AF2D-5FC10F9006C7}" srcOrd="0" destOrd="0" presId="urn:microsoft.com/office/officeart/2005/8/layout/process5"/>
    <dgm:cxn modelId="{B34904C2-F306-4FF7-94AD-5CAA0CB945C0}" type="presOf" srcId="{1420E19E-3731-4383-AF88-1DB903FE0EB5}" destId="{BD0A28DC-67B3-49AC-A430-CF0DB0338D90}" srcOrd="0" destOrd="0" presId="urn:microsoft.com/office/officeart/2005/8/layout/process5"/>
    <dgm:cxn modelId="{DC70D8C3-D8EF-4E04-9F87-EA79A1B56442}" srcId="{45690B06-9883-4E3D-99AB-6052C387180C}" destId="{EC75B34F-ADA9-4A99-8D27-A9853E615757}" srcOrd="2" destOrd="0" parTransId="{D9F148A7-AB03-483D-8D7F-289F30451329}" sibTransId="{578748FC-5934-4DCD-965A-ED0339581405}"/>
    <dgm:cxn modelId="{82B04141-2E0E-4242-8FE4-1AD677876895}" type="presOf" srcId="{50A63241-4E73-4252-B6F8-B97BEE20B98F}" destId="{CD775BCD-C898-4D29-863A-09CB708BC5DE}" srcOrd="1" destOrd="0" presId="urn:microsoft.com/office/officeart/2005/8/layout/process5"/>
    <dgm:cxn modelId="{BB41915A-C5A6-4842-9A38-AA67DBCF2F43}" type="presOf" srcId="{EA376413-DF9A-4759-8BA6-3D97766433F9}" destId="{29054A96-460B-49D9-B847-F656838E6B04}" srcOrd="0" destOrd="0" presId="urn:microsoft.com/office/officeart/2005/8/layout/process5"/>
    <dgm:cxn modelId="{16B3B5C1-5D39-4CC6-BE0F-3A48777AE21C}" srcId="{45690B06-9883-4E3D-99AB-6052C387180C}" destId="{1420E19E-3731-4383-AF88-1DB903FE0EB5}" srcOrd="0" destOrd="0" parTransId="{4CD01D4E-DCE0-4ED3-BCEE-2F4B8D4AF4AD}" sibTransId="{50A63241-4E73-4252-B6F8-B97BEE20B98F}"/>
    <dgm:cxn modelId="{E8A475BA-9434-4FAE-A393-F7C451168985}" type="presOf" srcId="{B5CA5DD5-162B-4063-8661-C9CDB739EE2C}" destId="{61484A7F-2D79-45C9-AE3C-337C2DF6869B}" srcOrd="1" destOrd="0" presId="urn:microsoft.com/office/officeart/2005/8/layout/process5"/>
    <dgm:cxn modelId="{7031CB57-0B61-49B3-86E4-00480E792E44}" type="presParOf" srcId="{DD33F07B-BF5E-4B6B-B664-817DC230CA22}" destId="{BD0A28DC-67B3-49AC-A430-CF0DB0338D90}" srcOrd="0" destOrd="0" presId="urn:microsoft.com/office/officeart/2005/8/layout/process5"/>
    <dgm:cxn modelId="{0A6215AA-E58F-4839-ADED-A13235F5C1D0}" type="presParOf" srcId="{DD33F07B-BF5E-4B6B-B664-817DC230CA22}" destId="{5CAAD7E9-FF31-405B-BC31-DA13B8398BAC}" srcOrd="1" destOrd="0" presId="urn:microsoft.com/office/officeart/2005/8/layout/process5"/>
    <dgm:cxn modelId="{1AE7F50D-9449-405E-B6C0-FE8C0F895742}" type="presParOf" srcId="{5CAAD7E9-FF31-405B-BC31-DA13B8398BAC}" destId="{CD775BCD-C898-4D29-863A-09CB708BC5DE}" srcOrd="0" destOrd="0" presId="urn:microsoft.com/office/officeart/2005/8/layout/process5"/>
    <dgm:cxn modelId="{FDD2B430-6CDC-46A1-9F14-1F5D15E1AE3B}" type="presParOf" srcId="{DD33F07B-BF5E-4B6B-B664-817DC230CA22}" destId="{29054A96-460B-49D9-B847-F656838E6B04}" srcOrd="2" destOrd="0" presId="urn:microsoft.com/office/officeart/2005/8/layout/process5"/>
    <dgm:cxn modelId="{56846E2F-7782-4A2B-8C74-795D74E278D1}" type="presParOf" srcId="{DD33F07B-BF5E-4B6B-B664-817DC230CA22}" destId="{630AF1F7-5902-4BD6-9924-DECCD3F5A77E}" srcOrd="3" destOrd="0" presId="urn:microsoft.com/office/officeart/2005/8/layout/process5"/>
    <dgm:cxn modelId="{E6F0EDF8-812B-4965-A853-CB78B158DABB}" type="presParOf" srcId="{630AF1F7-5902-4BD6-9924-DECCD3F5A77E}" destId="{61484A7F-2D79-45C9-AE3C-337C2DF6869B}" srcOrd="0" destOrd="0" presId="urn:microsoft.com/office/officeart/2005/8/layout/process5"/>
    <dgm:cxn modelId="{419FEC56-1104-4980-A6DD-AC394F27393C}" type="presParOf" srcId="{DD33F07B-BF5E-4B6B-B664-817DC230CA22}" destId="{0004BF5B-5E28-42EA-AF2D-5FC10F9006C7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56F4C-7093-4FFD-84A2-E971CB55474E}" type="doc">
      <dgm:prSet loTypeId="urn:microsoft.com/office/officeart/2005/8/layout/hierarchy3" loCatId="hierarchy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DF6B148-DA74-4682-ABCB-B36D6EC6F1A4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b="1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9B7C92-DC94-43FD-96B2-088BCCA75874}" type="parTrans" cxnId="{9817EBE4-2597-407B-8E75-322CC3A75D8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228AF1E-9C5F-45F7-B0EC-FACD71A81B9F}" type="sibTrans" cxnId="{9817EBE4-2597-407B-8E75-322CC3A75D8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845C6D-3630-46A0-AEEA-3470FD83D3C2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3100" dirty="0" smtClean="0">
              <a:latin typeface="Times New Roman" pitchFamily="18" charset="0"/>
              <a:cs typeface="Times New Roman" pitchFamily="18" charset="0"/>
            </a:rPr>
            <a:t>41%</a:t>
          </a:r>
        </a:p>
      </dgm:t>
    </dgm:pt>
    <dgm:pt modelId="{04B95CBF-E3B4-4019-AFC6-CBB5AF4EE244}" type="parTrans" cxnId="{846FDEAC-3881-41DD-8DFE-30D0E5159A5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D844DD9-6DB9-4D58-AD14-EFD78FAB59C6}" type="sibTrans" cxnId="{846FDEAC-3881-41DD-8DFE-30D0E5159A5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DB523AB-7FFB-424A-BCCD-DF064BFF0198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3100" dirty="0" smtClean="0">
              <a:latin typeface="Times New Roman" pitchFamily="18" charset="0"/>
              <a:cs typeface="Times New Roman" pitchFamily="18" charset="0"/>
            </a:rPr>
            <a:t>59%</a:t>
          </a:r>
        </a:p>
      </dgm:t>
    </dgm:pt>
    <dgm:pt modelId="{8D2F1475-3F42-4118-ABA4-0F4C10E648AB}" type="parTrans" cxnId="{12973A8C-A927-4A9A-8A78-AAD876B0DF2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6BBB8D-4AC4-411D-92AE-672F70E6778D}" type="sibTrans" cxnId="{12973A8C-A927-4A9A-8A78-AAD876B0DF2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7DE5DEF-B728-456B-BC10-D5BAF50D7515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Транспортный налог</a:t>
          </a:r>
          <a:endParaRPr lang="ru-RU" b="1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88A4CD-11AE-44FF-9D69-5BB1A2AFD7D8}" type="parTrans" cxnId="{C4FFE938-974B-40B9-A0CA-8C79044D1CB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6F67383-B49F-4C59-B64F-1FF2FF7FD0D2}" type="sibTrans" cxnId="{C4FFE938-974B-40B9-A0CA-8C79044D1CB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15BCDA3-1D9A-4EF5-A8E6-E6ADAAFFC166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4E9E5D6-1F69-4E51-97CB-02411102011F}" type="parTrans" cxnId="{386F6794-DE4C-4D78-91F0-97A7E7ECE8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0B117B-A162-4A89-B9C1-8B7C1A208276}" type="sibTrans" cxnId="{386F6794-DE4C-4D78-91F0-97A7E7ECE8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B9B1CB4-037E-439A-96CE-CD7DF0BCBFD0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b="1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78E4F0-2815-4D25-B052-38AE62DA8602}" type="parTrans" cxnId="{B2B9E2BE-C025-49EE-A505-50D968FB1D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F2754A3-8B49-4BAD-B88D-3ECA5B6F472D}" type="sibTrans" cxnId="{B2B9E2BE-C025-49EE-A505-50D968FB1D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02BB30-C693-4997-96C0-06BD213F086F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688BE96-D871-46AA-B77E-4ABD4F51FB4A}" type="parTrans" cxnId="{BF09A0B2-1524-4F1D-B409-B98158FA02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0F4B41-5D06-4887-9F73-33F8C79C8157}" type="sibTrans" cxnId="{BF09A0B2-1524-4F1D-B409-B98158FA02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042D77A-D182-4BF8-BBC1-AE90DB40DDC7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b="1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8586C5-2048-472D-92E1-997216830E87}" type="parTrans" cxnId="{B305ECE0-B0F6-440A-896B-0BCD697457C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228BE86-C1F7-481C-BDA2-67545F510BBB}" type="sibTrans" cxnId="{B305ECE0-B0F6-440A-896B-0BCD697457C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1E35280-EFC3-43A6-B155-D8AD4B5FD23F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A6EC17-5FC5-4757-9340-CFD69F846F3C}" type="parTrans" cxnId="{65E6C17C-AF69-498B-8289-D9D1258686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5848A52-C25F-4C78-B6B4-6BDA27F6403B}" type="sibTrans" cxnId="{65E6C17C-AF69-498B-8289-D9D1258686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483522-AC54-474D-AB1D-1F8D3E669D42}" type="pres">
      <dgm:prSet presAssocID="{3A056F4C-7093-4FFD-84A2-E971CB5547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A4A876-2AB8-487D-91D4-2E8D73637987}" type="pres">
      <dgm:prSet presAssocID="{ADF6B148-DA74-4682-ABCB-B36D6EC6F1A4}" presName="root" presStyleCnt="0"/>
      <dgm:spPr/>
      <dgm:t>
        <a:bodyPr/>
        <a:lstStyle/>
        <a:p>
          <a:endParaRPr lang="ru-RU"/>
        </a:p>
      </dgm:t>
    </dgm:pt>
    <dgm:pt modelId="{7FB7FD65-DC0D-4491-AF85-781B09833B97}" type="pres">
      <dgm:prSet presAssocID="{ADF6B148-DA74-4682-ABCB-B36D6EC6F1A4}" presName="rootComposite" presStyleCnt="0"/>
      <dgm:spPr/>
      <dgm:t>
        <a:bodyPr/>
        <a:lstStyle/>
        <a:p>
          <a:endParaRPr lang="ru-RU"/>
        </a:p>
      </dgm:t>
    </dgm:pt>
    <dgm:pt modelId="{8A54FE03-406C-43DE-933F-F6C47AEFC32D}" type="pres">
      <dgm:prSet presAssocID="{ADF6B148-DA74-4682-ABCB-B36D6EC6F1A4}" presName="rootText" presStyleLbl="node1" presStyleIdx="0" presStyleCnt="4" custScaleY="172320" custLinFactY="-27786" custLinFactNeighborX="3194" custLinFactNeighborY="-100000"/>
      <dgm:spPr/>
      <dgm:t>
        <a:bodyPr/>
        <a:lstStyle/>
        <a:p>
          <a:endParaRPr lang="ru-RU"/>
        </a:p>
      </dgm:t>
    </dgm:pt>
    <dgm:pt modelId="{974FF4DE-A3D6-43DF-BFB5-AE1FC3A41689}" type="pres">
      <dgm:prSet presAssocID="{ADF6B148-DA74-4682-ABCB-B36D6EC6F1A4}" presName="rootConnector" presStyleLbl="node1" presStyleIdx="0" presStyleCnt="4"/>
      <dgm:spPr/>
      <dgm:t>
        <a:bodyPr/>
        <a:lstStyle/>
        <a:p>
          <a:endParaRPr lang="ru-RU"/>
        </a:p>
      </dgm:t>
    </dgm:pt>
    <dgm:pt modelId="{C12C3564-26FA-483E-8C9E-324F7531039C}" type="pres">
      <dgm:prSet presAssocID="{ADF6B148-DA74-4682-ABCB-B36D6EC6F1A4}" presName="childShape" presStyleCnt="0"/>
      <dgm:spPr/>
      <dgm:t>
        <a:bodyPr/>
        <a:lstStyle/>
        <a:p>
          <a:endParaRPr lang="ru-RU"/>
        </a:p>
      </dgm:t>
    </dgm:pt>
    <dgm:pt modelId="{CB6B5EEA-136E-45F2-A3CF-983154B33A8B}" type="pres">
      <dgm:prSet presAssocID="{04B95CBF-E3B4-4019-AFC6-CBB5AF4EE244}" presName="Name13" presStyleLbl="parChTrans1D2" presStyleIdx="0" presStyleCnt="5"/>
      <dgm:spPr/>
      <dgm:t>
        <a:bodyPr/>
        <a:lstStyle/>
        <a:p>
          <a:endParaRPr lang="ru-RU"/>
        </a:p>
      </dgm:t>
    </dgm:pt>
    <dgm:pt modelId="{0102FB1F-5DB8-4ADD-821C-F84CF9D024F2}" type="pres">
      <dgm:prSet presAssocID="{2A845C6D-3630-46A0-AEEA-3470FD83D3C2}" presName="childText" presStyleLbl="bgAcc1" presStyleIdx="0" presStyleCnt="5" custScaleX="102372" custScaleY="182080" custLinFactNeighborX="-352" custLinFactNeighborY="-73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76E15-9A9C-4BB0-AD7E-1C7067266084}" type="pres">
      <dgm:prSet presAssocID="{8D2F1475-3F42-4118-ABA4-0F4C10E648AB}" presName="Name13" presStyleLbl="parChTrans1D2" presStyleIdx="1" presStyleCnt="5"/>
      <dgm:spPr/>
      <dgm:t>
        <a:bodyPr/>
        <a:lstStyle/>
        <a:p>
          <a:endParaRPr lang="ru-RU"/>
        </a:p>
      </dgm:t>
    </dgm:pt>
    <dgm:pt modelId="{6FC210B4-7D64-4550-A228-6461BA8ADDD6}" type="pres">
      <dgm:prSet presAssocID="{1DB523AB-7FFB-424A-BCCD-DF064BFF0198}" presName="childText" presStyleLbl="bgAcc1" presStyleIdx="1" presStyleCnt="5" custScaleX="99383" custScaleY="103305" custLinFactNeighborX="5725" custLinFactNeighborY="-1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03BD2-C574-465D-B77D-CE6605CABB0B}" type="pres">
      <dgm:prSet presAssocID="{F7DE5DEF-B728-456B-BC10-D5BAF50D7515}" presName="root" presStyleCnt="0"/>
      <dgm:spPr/>
      <dgm:t>
        <a:bodyPr/>
        <a:lstStyle/>
        <a:p>
          <a:endParaRPr lang="ru-RU"/>
        </a:p>
      </dgm:t>
    </dgm:pt>
    <dgm:pt modelId="{F0B1DB60-A6E7-4011-97D0-2A78B383B1D8}" type="pres">
      <dgm:prSet presAssocID="{F7DE5DEF-B728-456B-BC10-D5BAF50D7515}" presName="rootComposite" presStyleCnt="0"/>
      <dgm:spPr/>
      <dgm:t>
        <a:bodyPr/>
        <a:lstStyle/>
        <a:p>
          <a:endParaRPr lang="ru-RU"/>
        </a:p>
      </dgm:t>
    </dgm:pt>
    <dgm:pt modelId="{4DC52CDA-66DC-4C5A-9687-C87C8999915F}" type="pres">
      <dgm:prSet presAssocID="{F7DE5DEF-B728-456B-BC10-D5BAF50D7515}" presName="rootText" presStyleLbl="node1" presStyleIdx="1" presStyleCnt="4" custScaleX="107887" custScaleY="162649" custLinFactY="-23956" custLinFactNeighborX="-1342" custLinFactNeighborY="-100000"/>
      <dgm:spPr/>
      <dgm:t>
        <a:bodyPr/>
        <a:lstStyle/>
        <a:p>
          <a:endParaRPr lang="ru-RU"/>
        </a:p>
      </dgm:t>
    </dgm:pt>
    <dgm:pt modelId="{1B986E60-8EDC-4781-A646-690912425524}" type="pres">
      <dgm:prSet presAssocID="{F7DE5DEF-B728-456B-BC10-D5BAF50D7515}" presName="rootConnector" presStyleLbl="node1" presStyleIdx="1" presStyleCnt="4"/>
      <dgm:spPr/>
      <dgm:t>
        <a:bodyPr/>
        <a:lstStyle/>
        <a:p>
          <a:endParaRPr lang="ru-RU"/>
        </a:p>
      </dgm:t>
    </dgm:pt>
    <dgm:pt modelId="{7B745342-C558-44C7-B109-3F51F28E96BB}" type="pres">
      <dgm:prSet presAssocID="{F7DE5DEF-B728-456B-BC10-D5BAF50D7515}" presName="childShape" presStyleCnt="0"/>
      <dgm:spPr/>
      <dgm:t>
        <a:bodyPr/>
        <a:lstStyle/>
        <a:p>
          <a:endParaRPr lang="ru-RU"/>
        </a:p>
      </dgm:t>
    </dgm:pt>
    <dgm:pt modelId="{113FA774-B64C-4031-A7BF-F5CF41B5CED0}" type="pres">
      <dgm:prSet presAssocID="{74E9E5D6-1F69-4E51-97CB-02411102011F}" presName="Name13" presStyleLbl="parChTrans1D2" presStyleIdx="2" presStyleCnt="5"/>
      <dgm:spPr/>
      <dgm:t>
        <a:bodyPr/>
        <a:lstStyle/>
        <a:p>
          <a:endParaRPr lang="ru-RU"/>
        </a:p>
      </dgm:t>
    </dgm:pt>
    <dgm:pt modelId="{07BF5076-91ED-4B38-9185-EBAFF7A5B224}" type="pres">
      <dgm:prSet presAssocID="{315BCDA3-1D9A-4EF5-A8E6-E6ADAAFFC166}" presName="childText" presStyleLbl="bgAcc1" presStyleIdx="2" presStyleCnt="5" custScaleX="98502" custScaleY="235858" custLinFactNeighborX="-1930" custLinFactNeighborY="-62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4F87F-DAFF-41AA-B842-DDF2B0F97245}" type="pres">
      <dgm:prSet presAssocID="{4B9B1CB4-037E-439A-96CE-CD7DF0BCBFD0}" presName="root" presStyleCnt="0"/>
      <dgm:spPr/>
      <dgm:t>
        <a:bodyPr/>
        <a:lstStyle/>
        <a:p>
          <a:endParaRPr lang="ru-RU"/>
        </a:p>
      </dgm:t>
    </dgm:pt>
    <dgm:pt modelId="{A5EC0CD2-0149-4D1F-BD7D-4F895D6C9158}" type="pres">
      <dgm:prSet presAssocID="{4B9B1CB4-037E-439A-96CE-CD7DF0BCBFD0}" presName="rootComposite" presStyleCnt="0"/>
      <dgm:spPr/>
      <dgm:t>
        <a:bodyPr/>
        <a:lstStyle/>
        <a:p>
          <a:endParaRPr lang="ru-RU"/>
        </a:p>
      </dgm:t>
    </dgm:pt>
    <dgm:pt modelId="{4BBE0D55-03B4-46CA-962C-56C412A8CB06}" type="pres">
      <dgm:prSet presAssocID="{4B9B1CB4-037E-439A-96CE-CD7DF0BCBFD0}" presName="rootText" presStyleLbl="node1" presStyleIdx="2" presStyleCnt="4" custScaleY="157584" custLinFactY="-14293" custLinFactNeighborX="2350" custLinFactNeighborY="-100000"/>
      <dgm:spPr/>
      <dgm:t>
        <a:bodyPr/>
        <a:lstStyle/>
        <a:p>
          <a:endParaRPr lang="ru-RU"/>
        </a:p>
      </dgm:t>
    </dgm:pt>
    <dgm:pt modelId="{E625C441-1E34-43AD-8E9D-A7D82689D092}" type="pres">
      <dgm:prSet presAssocID="{4B9B1CB4-037E-439A-96CE-CD7DF0BCBFD0}" presName="rootConnector" presStyleLbl="node1" presStyleIdx="2" presStyleCnt="4"/>
      <dgm:spPr/>
      <dgm:t>
        <a:bodyPr/>
        <a:lstStyle/>
        <a:p>
          <a:endParaRPr lang="ru-RU"/>
        </a:p>
      </dgm:t>
    </dgm:pt>
    <dgm:pt modelId="{A6B4079D-CA64-4CCD-9F4D-61EAB0738BD7}" type="pres">
      <dgm:prSet presAssocID="{4B9B1CB4-037E-439A-96CE-CD7DF0BCBFD0}" presName="childShape" presStyleCnt="0"/>
      <dgm:spPr/>
      <dgm:t>
        <a:bodyPr/>
        <a:lstStyle/>
        <a:p>
          <a:endParaRPr lang="ru-RU"/>
        </a:p>
      </dgm:t>
    </dgm:pt>
    <dgm:pt modelId="{1C64AB5A-D3AE-4C8F-85CE-7A4DFEBB43A9}" type="pres">
      <dgm:prSet presAssocID="{4688BE96-D871-46AA-B77E-4ABD4F51FB4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12839FB0-770D-4CC6-BECE-55D15124FF40}" type="pres">
      <dgm:prSet presAssocID="{7B02BB30-C693-4997-96C0-06BD213F086F}" presName="childText" presStyleLbl="bgAcc1" presStyleIdx="3" presStyleCnt="5" custScaleX="105647" custScaleY="212135" custLinFactY="75276" custLinFactNeighborX="818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C76FD-D99F-4813-9E66-B9DFA72675D3}" type="pres">
      <dgm:prSet presAssocID="{8042D77A-D182-4BF8-BBC1-AE90DB40DDC7}" presName="root" presStyleCnt="0"/>
      <dgm:spPr/>
      <dgm:t>
        <a:bodyPr/>
        <a:lstStyle/>
        <a:p>
          <a:endParaRPr lang="ru-RU"/>
        </a:p>
      </dgm:t>
    </dgm:pt>
    <dgm:pt modelId="{58A10695-77DD-4A59-B1C0-7D51C49F1DBF}" type="pres">
      <dgm:prSet presAssocID="{8042D77A-D182-4BF8-BBC1-AE90DB40DDC7}" presName="rootComposite" presStyleCnt="0"/>
      <dgm:spPr/>
      <dgm:t>
        <a:bodyPr/>
        <a:lstStyle/>
        <a:p>
          <a:endParaRPr lang="ru-RU"/>
        </a:p>
      </dgm:t>
    </dgm:pt>
    <dgm:pt modelId="{5F772CB0-6E7E-42DD-9F33-40D88509AB46}" type="pres">
      <dgm:prSet presAssocID="{8042D77A-D182-4BF8-BBC1-AE90DB40DDC7}" presName="rootText" presStyleLbl="node1" presStyleIdx="3" presStyleCnt="4" custScaleY="159397" custLinFactY="-11425" custLinFactNeighborX="-4360" custLinFactNeighborY="-100000"/>
      <dgm:spPr/>
      <dgm:t>
        <a:bodyPr/>
        <a:lstStyle/>
        <a:p>
          <a:endParaRPr lang="ru-RU"/>
        </a:p>
      </dgm:t>
    </dgm:pt>
    <dgm:pt modelId="{6E3383D2-9875-45D4-AA81-090FEEEA67D1}" type="pres">
      <dgm:prSet presAssocID="{8042D77A-D182-4BF8-BBC1-AE90DB40DDC7}" presName="rootConnector" presStyleLbl="node1" presStyleIdx="3" presStyleCnt="4"/>
      <dgm:spPr/>
      <dgm:t>
        <a:bodyPr/>
        <a:lstStyle/>
        <a:p>
          <a:endParaRPr lang="ru-RU"/>
        </a:p>
      </dgm:t>
    </dgm:pt>
    <dgm:pt modelId="{6191E07C-BA10-461C-BDD8-D8C52ED2D374}" type="pres">
      <dgm:prSet presAssocID="{8042D77A-D182-4BF8-BBC1-AE90DB40DDC7}" presName="childShape" presStyleCnt="0"/>
      <dgm:spPr/>
      <dgm:t>
        <a:bodyPr/>
        <a:lstStyle/>
        <a:p>
          <a:endParaRPr lang="ru-RU"/>
        </a:p>
      </dgm:t>
    </dgm:pt>
    <dgm:pt modelId="{A1594818-D40B-4A36-82EE-70C49E12070D}" type="pres">
      <dgm:prSet presAssocID="{BDA6EC17-5FC5-4757-9340-CFD69F846F3C}" presName="Name13" presStyleLbl="parChTrans1D2" presStyleIdx="4" presStyleCnt="5"/>
      <dgm:spPr/>
      <dgm:t>
        <a:bodyPr/>
        <a:lstStyle/>
        <a:p>
          <a:endParaRPr lang="ru-RU"/>
        </a:p>
      </dgm:t>
    </dgm:pt>
    <dgm:pt modelId="{7A255654-0DA6-4E96-B74D-C831FDE115F9}" type="pres">
      <dgm:prSet presAssocID="{21E35280-EFC3-43A6-B155-D8AD4B5FD23F}" presName="childText" presStyleLbl="bgAcc1" presStyleIdx="4" presStyleCnt="5" custScaleY="203864" custLinFactY="71430" custLinFactNeighborX="-5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3B1469-73E7-4893-A849-A9390088535F}" type="presOf" srcId="{4B9B1CB4-037E-439A-96CE-CD7DF0BCBFD0}" destId="{4BBE0D55-03B4-46CA-962C-56C412A8CB06}" srcOrd="0" destOrd="0" presId="urn:microsoft.com/office/officeart/2005/8/layout/hierarchy3"/>
    <dgm:cxn modelId="{BF09A0B2-1524-4F1D-B409-B98158FA02B8}" srcId="{4B9B1CB4-037E-439A-96CE-CD7DF0BCBFD0}" destId="{7B02BB30-C693-4997-96C0-06BD213F086F}" srcOrd="0" destOrd="0" parTransId="{4688BE96-D871-46AA-B77E-4ABD4F51FB4A}" sibTransId="{A10F4B41-5D06-4887-9F73-33F8C79C8157}"/>
    <dgm:cxn modelId="{AFF9BEC8-935B-497F-B3EC-9416D8905DA9}" type="presOf" srcId="{F7DE5DEF-B728-456B-BC10-D5BAF50D7515}" destId="{1B986E60-8EDC-4781-A646-690912425524}" srcOrd="1" destOrd="0" presId="urn:microsoft.com/office/officeart/2005/8/layout/hierarchy3"/>
    <dgm:cxn modelId="{7DF8F5F0-FDDF-48FA-BDCC-77C2363ACB6B}" type="presOf" srcId="{8042D77A-D182-4BF8-BBC1-AE90DB40DDC7}" destId="{6E3383D2-9875-45D4-AA81-090FEEEA67D1}" srcOrd="1" destOrd="0" presId="urn:microsoft.com/office/officeart/2005/8/layout/hierarchy3"/>
    <dgm:cxn modelId="{65E6C17C-AF69-498B-8289-D9D125868644}" srcId="{8042D77A-D182-4BF8-BBC1-AE90DB40DDC7}" destId="{21E35280-EFC3-43A6-B155-D8AD4B5FD23F}" srcOrd="0" destOrd="0" parTransId="{BDA6EC17-5FC5-4757-9340-CFD69F846F3C}" sibTransId="{95848A52-C25F-4C78-B6B4-6BDA27F6403B}"/>
    <dgm:cxn modelId="{15A4FB08-DC20-4377-9AE0-414C04D43B0D}" type="presOf" srcId="{8042D77A-D182-4BF8-BBC1-AE90DB40DDC7}" destId="{5F772CB0-6E7E-42DD-9F33-40D88509AB46}" srcOrd="0" destOrd="0" presId="urn:microsoft.com/office/officeart/2005/8/layout/hierarchy3"/>
    <dgm:cxn modelId="{C4FFE938-974B-40B9-A0CA-8C79044D1CB9}" srcId="{3A056F4C-7093-4FFD-84A2-E971CB55474E}" destId="{F7DE5DEF-B728-456B-BC10-D5BAF50D7515}" srcOrd="1" destOrd="0" parTransId="{3988A4CD-11AE-44FF-9D69-5BB1A2AFD7D8}" sibTransId="{86F67383-B49F-4C59-B64F-1FF2FF7FD0D2}"/>
    <dgm:cxn modelId="{4B922263-DA18-47C6-B3F4-8B4DB80B8987}" type="presOf" srcId="{8D2F1475-3F42-4118-ABA4-0F4C10E648AB}" destId="{C0B76E15-9A9C-4BB0-AD7E-1C7067266084}" srcOrd="0" destOrd="0" presId="urn:microsoft.com/office/officeart/2005/8/layout/hierarchy3"/>
    <dgm:cxn modelId="{96B24BC3-8D23-46B3-B841-97BCE24FAD73}" type="presOf" srcId="{F7DE5DEF-B728-456B-BC10-D5BAF50D7515}" destId="{4DC52CDA-66DC-4C5A-9687-C87C8999915F}" srcOrd="0" destOrd="0" presId="urn:microsoft.com/office/officeart/2005/8/layout/hierarchy3"/>
    <dgm:cxn modelId="{C087B951-20DE-40A5-8011-A14A743AE2E3}" type="presOf" srcId="{74E9E5D6-1F69-4E51-97CB-02411102011F}" destId="{113FA774-B64C-4031-A7BF-F5CF41B5CED0}" srcOrd="0" destOrd="0" presId="urn:microsoft.com/office/officeart/2005/8/layout/hierarchy3"/>
    <dgm:cxn modelId="{846FDEAC-3881-41DD-8DFE-30D0E5159A52}" srcId="{ADF6B148-DA74-4682-ABCB-B36D6EC6F1A4}" destId="{2A845C6D-3630-46A0-AEEA-3470FD83D3C2}" srcOrd="0" destOrd="0" parTransId="{04B95CBF-E3B4-4019-AFC6-CBB5AF4EE244}" sibTransId="{BD844DD9-6DB9-4D58-AD14-EFD78FAB59C6}"/>
    <dgm:cxn modelId="{34EC195F-59FE-48AE-97F0-2AE79A0A1790}" type="presOf" srcId="{315BCDA3-1D9A-4EF5-A8E6-E6ADAAFFC166}" destId="{07BF5076-91ED-4B38-9185-EBAFF7A5B224}" srcOrd="0" destOrd="0" presId="urn:microsoft.com/office/officeart/2005/8/layout/hierarchy3"/>
    <dgm:cxn modelId="{DC86B707-1231-4C9C-AFDB-E2BC56F524C7}" type="presOf" srcId="{4688BE96-D871-46AA-B77E-4ABD4F51FB4A}" destId="{1C64AB5A-D3AE-4C8F-85CE-7A4DFEBB43A9}" srcOrd="0" destOrd="0" presId="urn:microsoft.com/office/officeart/2005/8/layout/hierarchy3"/>
    <dgm:cxn modelId="{DCB61F6D-006A-4EF5-8035-35985EF9D6BB}" type="presOf" srcId="{7B02BB30-C693-4997-96C0-06BD213F086F}" destId="{12839FB0-770D-4CC6-BECE-55D15124FF40}" srcOrd="0" destOrd="0" presId="urn:microsoft.com/office/officeart/2005/8/layout/hierarchy3"/>
    <dgm:cxn modelId="{40BB234A-6689-48FE-9DD9-D29FB839E8DB}" type="presOf" srcId="{ADF6B148-DA74-4682-ABCB-B36D6EC6F1A4}" destId="{974FF4DE-A3D6-43DF-BFB5-AE1FC3A41689}" srcOrd="1" destOrd="0" presId="urn:microsoft.com/office/officeart/2005/8/layout/hierarchy3"/>
    <dgm:cxn modelId="{12973A8C-A927-4A9A-8A78-AAD876B0DF27}" srcId="{ADF6B148-DA74-4682-ABCB-B36D6EC6F1A4}" destId="{1DB523AB-7FFB-424A-BCCD-DF064BFF0198}" srcOrd="1" destOrd="0" parTransId="{8D2F1475-3F42-4118-ABA4-0F4C10E648AB}" sibTransId="{E36BBB8D-4AC4-411D-92AE-672F70E6778D}"/>
    <dgm:cxn modelId="{44753828-1A70-4BEE-9CBE-AA2244C6B82E}" type="presOf" srcId="{21E35280-EFC3-43A6-B155-D8AD4B5FD23F}" destId="{7A255654-0DA6-4E96-B74D-C831FDE115F9}" srcOrd="0" destOrd="0" presId="urn:microsoft.com/office/officeart/2005/8/layout/hierarchy3"/>
    <dgm:cxn modelId="{9817EBE4-2597-407B-8E75-322CC3A75D82}" srcId="{3A056F4C-7093-4FFD-84A2-E971CB55474E}" destId="{ADF6B148-DA74-4682-ABCB-B36D6EC6F1A4}" srcOrd="0" destOrd="0" parTransId="{279B7C92-DC94-43FD-96B2-088BCCA75874}" sibTransId="{4228AF1E-9C5F-45F7-B0EC-FACD71A81B9F}"/>
    <dgm:cxn modelId="{B2B9E2BE-C025-49EE-A505-50D968FB1DCF}" srcId="{3A056F4C-7093-4FFD-84A2-E971CB55474E}" destId="{4B9B1CB4-037E-439A-96CE-CD7DF0BCBFD0}" srcOrd="2" destOrd="0" parTransId="{F978E4F0-2815-4D25-B052-38AE62DA8602}" sibTransId="{0F2754A3-8B49-4BAD-B88D-3ECA5B6F472D}"/>
    <dgm:cxn modelId="{39CD771A-DB84-4BB5-9D99-728C44BAB09E}" type="presOf" srcId="{04B95CBF-E3B4-4019-AFC6-CBB5AF4EE244}" destId="{CB6B5EEA-136E-45F2-A3CF-983154B33A8B}" srcOrd="0" destOrd="0" presId="urn:microsoft.com/office/officeart/2005/8/layout/hierarchy3"/>
    <dgm:cxn modelId="{DADFE6EC-2CCF-47E6-B7AD-22F51E0011C7}" type="presOf" srcId="{ADF6B148-DA74-4682-ABCB-B36D6EC6F1A4}" destId="{8A54FE03-406C-43DE-933F-F6C47AEFC32D}" srcOrd="0" destOrd="0" presId="urn:microsoft.com/office/officeart/2005/8/layout/hierarchy3"/>
    <dgm:cxn modelId="{29218471-3C56-46DB-AAE3-E589673F85B3}" type="presOf" srcId="{3A056F4C-7093-4FFD-84A2-E971CB55474E}" destId="{90483522-AC54-474D-AB1D-1F8D3E669D42}" srcOrd="0" destOrd="0" presId="urn:microsoft.com/office/officeart/2005/8/layout/hierarchy3"/>
    <dgm:cxn modelId="{B305ECE0-B0F6-440A-896B-0BCD697457C6}" srcId="{3A056F4C-7093-4FFD-84A2-E971CB55474E}" destId="{8042D77A-D182-4BF8-BBC1-AE90DB40DDC7}" srcOrd="3" destOrd="0" parTransId="{CC8586C5-2048-472D-92E1-997216830E87}" sibTransId="{0228BE86-C1F7-481C-BDA2-67545F510BBB}"/>
    <dgm:cxn modelId="{8682A8F0-3362-4073-98E8-A7D28FE45DF5}" type="presOf" srcId="{4B9B1CB4-037E-439A-96CE-CD7DF0BCBFD0}" destId="{E625C441-1E34-43AD-8E9D-A7D82689D092}" srcOrd="1" destOrd="0" presId="urn:microsoft.com/office/officeart/2005/8/layout/hierarchy3"/>
    <dgm:cxn modelId="{FF1D1520-7C11-4B09-93DC-AAC0E64CFEB2}" type="presOf" srcId="{BDA6EC17-5FC5-4757-9340-CFD69F846F3C}" destId="{A1594818-D40B-4A36-82EE-70C49E12070D}" srcOrd="0" destOrd="0" presId="urn:microsoft.com/office/officeart/2005/8/layout/hierarchy3"/>
    <dgm:cxn modelId="{386F6794-DE4C-4D78-91F0-97A7E7ECE873}" srcId="{F7DE5DEF-B728-456B-BC10-D5BAF50D7515}" destId="{315BCDA3-1D9A-4EF5-A8E6-E6ADAAFFC166}" srcOrd="0" destOrd="0" parTransId="{74E9E5D6-1F69-4E51-97CB-02411102011F}" sibTransId="{300B117B-A162-4A89-B9C1-8B7C1A208276}"/>
    <dgm:cxn modelId="{801D81A6-BCE9-48E1-9AAB-F4BDDBC4D354}" type="presOf" srcId="{1DB523AB-7FFB-424A-BCCD-DF064BFF0198}" destId="{6FC210B4-7D64-4550-A228-6461BA8ADDD6}" srcOrd="0" destOrd="0" presId="urn:microsoft.com/office/officeart/2005/8/layout/hierarchy3"/>
    <dgm:cxn modelId="{83DD2885-3A1C-4104-B614-3455868B733A}" type="presOf" srcId="{2A845C6D-3630-46A0-AEEA-3470FD83D3C2}" destId="{0102FB1F-5DB8-4ADD-821C-F84CF9D024F2}" srcOrd="0" destOrd="0" presId="urn:microsoft.com/office/officeart/2005/8/layout/hierarchy3"/>
    <dgm:cxn modelId="{AB92B1C1-7367-4143-8E82-652E94A60746}" type="presParOf" srcId="{90483522-AC54-474D-AB1D-1F8D3E669D42}" destId="{A5A4A876-2AB8-487D-91D4-2E8D73637987}" srcOrd="0" destOrd="0" presId="urn:microsoft.com/office/officeart/2005/8/layout/hierarchy3"/>
    <dgm:cxn modelId="{A9796314-119C-48D9-8C54-565840866A96}" type="presParOf" srcId="{A5A4A876-2AB8-487D-91D4-2E8D73637987}" destId="{7FB7FD65-DC0D-4491-AF85-781B09833B97}" srcOrd="0" destOrd="0" presId="urn:microsoft.com/office/officeart/2005/8/layout/hierarchy3"/>
    <dgm:cxn modelId="{95837480-0E27-47BE-B52C-E868BE5A213B}" type="presParOf" srcId="{7FB7FD65-DC0D-4491-AF85-781B09833B97}" destId="{8A54FE03-406C-43DE-933F-F6C47AEFC32D}" srcOrd="0" destOrd="0" presId="urn:microsoft.com/office/officeart/2005/8/layout/hierarchy3"/>
    <dgm:cxn modelId="{71A15F49-B0E4-4FA6-8497-DD4D7281D27B}" type="presParOf" srcId="{7FB7FD65-DC0D-4491-AF85-781B09833B97}" destId="{974FF4DE-A3D6-43DF-BFB5-AE1FC3A41689}" srcOrd="1" destOrd="0" presId="urn:microsoft.com/office/officeart/2005/8/layout/hierarchy3"/>
    <dgm:cxn modelId="{9DE2C84C-4D4D-4BF8-9D68-F1B3B4F933DF}" type="presParOf" srcId="{A5A4A876-2AB8-487D-91D4-2E8D73637987}" destId="{C12C3564-26FA-483E-8C9E-324F7531039C}" srcOrd="1" destOrd="0" presId="urn:microsoft.com/office/officeart/2005/8/layout/hierarchy3"/>
    <dgm:cxn modelId="{D558266F-8DA5-4B17-B100-025F33A1C9A3}" type="presParOf" srcId="{C12C3564-26FA-483E-8C9E-324F7531039C}" destId="{CB6B5EEA-136E-45F2-A3CF-983154B33A8B}" srcOrd="0" destOrd="0" presId="urn:microsoft.com/office/officeart/2005/8/layout/hierarchy3"/>
    <dgm:cxn modelId="{CC3FE51A-F6CE-4DE4-87F9-8A85B75B58A7}" type="presParOf" srcId="{C12C3564-26FA-483E-8C9E-324F7531039C}" destId="{0102FB1F-5DB8-4ADD-821C-F84CF9D024F2}" srcOrd="1" destOrd="0" presId="urn:microsoft.com/office/officeart/2005/8/layout/hierarchy3"/>
    <dgm:cxn modelId="{D87249E9-79A0-4E99-A4A2-560E9978F63C}" type="presParOf" srcId="{C12C3564-26FA-483E-8C9E-324F7531039C}" destId="{C0B76E15-9A9C-4BB0-AD7E-1C7067266084}" srcOrd="2" destOrd="0" presId="urn:microsoft.com/office/officeart/2005/8/layout/hierarchy3"/>
    <dgm:cxn modelId="{96985CBD-F9C2-43E7-893A-EEB5C83BE787}" type="presParOf" srcId="{C12C3564-26FA-483E-8C9E-324F7531039C}" destId="{6FC210B4-7D64-4550-A228-6461BA8ADDD6}" srcOrd="3" destOrd="0" presId="urn:microsoft.com/office/officeart/2005/8/layout/hierarchy3"/>
    <dgm:cxn modelId="{73869F0F-9FE8-4C5D-BE60-4646ABA749F5}" type="presParOf" srcId="{90483522-AC54-474D-AB1D-1F8D3E669D42}" destId="{A7103BD2-C574-465D-B77D-CE6605CABB0B}" srcOrd="1" destOrd="0" presId="urn:microsoft.com/office/officeart/2005/8/layout/hierarchy3"/>
    <dgm:cxn modelId="{D9FC8AAE-ADE9-44F7-A73A-8C17EA80753A}" type="presParOf" srcId="{A7103BD2-C574-465D-B77D-CE6605CABB0B}" destId="{F0B1DB60-A6E7-4011-97D0-2A78B383B1D8}" srcOrd="0" destOrd="0" presId="urn:microsoft.com/office/officeart/2005/8/layout/hierarchy3"/>
    <dgm:cxn modelId="{C9087AEE-8137-4644-B534-951FA8A3583F}" type="presParOf" srcId="{F0B1DB60-A6E7-4011-97D0-2A78B383B1D8}" destId="{4DC52CDA-66DC-4C5A-9687-C87C8999915F}" srcOrd="0" destOrd="0" presId="urn:microsoft.com/office/officeart/2005/8/layout/hierarchy3"/>
    <dgm:cxn modelId="{347D76EC-093A-45EE-9090-38713463E22C}" type="presParOf" srcId="{F0B1DB60-A6E7-4011-97D0-2A78B383B1D8}" destId="{1B986E60-8EDC-4781-A646-690912425524}" srcOrd="1" destOrd="0" presId="urn:microsoft.com/office/officeart/2005/8/layout/hierarchy3"/>
    <dgm:cxn modelId="{9C649456-6529-40C2-8289-DE62651FF5F6}" type="presParOf" srcId="{A7103BD2-C574-465D-B77D-CE6605CABB0B}" destId="{7B745342-C558-44C7-B109-3F51F28E96BB}" srcOrd="1" destOrd="0" presId="urn:microsoft.com/office/officeart/2005/8/layout/hierarchy3"/>
    <dgm:cxn modelId="{1BD2D225-C411-4B44-8532-EAF120B09C25}" type="presParOf" srcId="{7B745342-C558-44C7-B109-3F51F28E96BB}" destId="{113FA774-B64C-4031-A7BF-F5CF41B5CED0}" srcOrd="0" destOrd="0" presId="urn:microsoft.com/office/officeart/2005/8/layout/hierarchy3"/>
    <dgm:cxn modelId="{D0A3B3F0-4946-4195-B6CF-8B391E85B93A}" type="presParOf" srcId="{7B745342-C558-44C7-B109-3F51F28E96BB}" destId="{07BF5076-91ED-4B38-9185-EBAFF7A5B224}" srcOrd="1" destOrd="0" presId="urn:microsoft.com/office/officeart/2005/8/layout/hierarchy3"/>
    <dgm:cxn modelId="{848D616A-C9C8-46F7-903E-AEAFDDC740E8}" type="presParOf" srcId="{90483522-AC54-474D-AB1D-1F8D3E669D42}" destId="{AB14F87F-DAFF-41AA-B842-DDF2B0F97245}" srcOrd="2" destOrd="0" presId="urn:microsoft.com/office/officeart/2005/8/layout/hierarchy3"/>
    <dgm:cxn modelId="{8FA4318B-1AE2-4F08-ABE5-052B3B8B5194}" type="presParOf" srcId="{AB14F87F-DAFF-41AA-B842-DDF2B0F97245}" destId="{A5EC0CD2-0149-4D1F-BD7D-4F895D6C9158}" srcOrd="0" destOrd="0" presId="urn:microsoft.com/office/officeart/2005/8/layout/hierarchy3"/>
    <dgm:cxn modelId="{4EEBC82F-5D73-43A0-8C37-BAC41EEBCCC0}" type="presParOf" srcId="{A5EC0CD2-0149-4D1F-BD7D-4F895D6C9158}" destId="{4BBE0D55-03B4-46CA-962C-56C412A8CB06}" srcOrd="0" destOrd="0" presId="urn:microsoft.com/office/officeart/2005/8/layout/hierarchy3"/>
    <dgm:cxn modelId="{4FB1EA4A-1DE6-4D7D-8592-7E6EB5242F40}" type="presParOf" srcId="{A5EC0CD2-0149-4D1F-BD7D-4F895D6C9158}" destId="{E625C441-1E34-43AD-8E9D-A7D82689D092}" srcOrd="1" destOrd="0" presId="urn:microsoft.com/office/officeart/2005/8/layout/hierarchy3"/>
    <dgm:cxn modelId="{AB0A658B-3BFD-40EB-BEA5-33B51ECCD8EE}" type="presParOf" srcId="{AB14F87F-DAFF-41AA-B842-DDF2B0F97245}" destId="{A6B4079D-CA64-4CCD-9F4D-61EAB0738BD7}" srcOrd="1" destOrd="0" presId="urn:microsoft.com/office/officeart/2005/8/layout/hierarchy3"/>
    <dgm:cxn modelId="{1E3483F7-2083-4564-B300-9608F603B8C1}" type="presParOf" srcId="{A6B4079D-CA64-4CCD-9F4D-61EAB0738BD7}" destId="{1C64AB5A-D3AE-4C8F-85CE-7A4DFEBB43A9}" srcOrd="0" destOrd="0" presId="urn:microsoft.com/office/officeart/2005/8/layout/hierarchy3"/>
    <dgm:cxn modelId="{03E67DD6-3003-43F7-9538-4AE6CD471F8E}" type="presParOf" srcId="{A6B4079D-CA64-4CCD-9F4D-61EAB0738BD7}" destId="{12839FB0-770D-4CC6-BECE-55D15124FF40}" srcOrd="1" destOrd="0" presId="urn:microsoft.com/office/officeart/2005/8/layout/hierarchy3"/>
    <dgm:cxn modelId="{735662BB-13C7-4C37-81FE-37785BDE6B57}" type="presParOf" srcId="{90483522-AC54-474D-AB1D-1F8D3E669D42}" destId="{C5EC76FD-D99F-4813-9E66-B9DFA72675D3}" srcOrd="3" destOrd="0" presId="urn:microsoft.com/office/officeart/2005/8/layout/hierarchy3"/>
    <dgm:cxn modelId="{23B8C326-2FA8-4D8A-B852-A768BAE9E2B1}" type="presParOf" srcId="{C5EC76FD-D99F-4813-9E66-B9DFA72675D3}" destId="{58A10695-77DD-4A59-B1C0-7D51C49F1DBF}" srcOrd="0" destOrd="0" presId="urn:microsoft.com/office/officeart/2005/8/layout/hierarchy3"/>
    <dgm:cxn modelId="{CD4978BC-279B-4771-834E-44F293AB401C}" type="presParOf" srcId="{58A10695-77DD-4A59-B1C0-7D51C49F1DBF}" destId="{5F772CB0-6E7E-42DD-9F33-40D88509AB46}" srcOrd="0" destOrd="0" presId="urn:microsoft.com/office/officeart/2005/8/layout/hierarchy3"/>
    <dgm:cxn modelId="{D727CD98-4AEB-4C58-8F06-F3A51E7C4D97}" type="presParOf" srcId="{58A10695-77DD-4A59-B1C0-7D51C49F1DBF}" destId="{6E3383D2-9875-45D4-AA81-090FEEEA67D1}" srcOrd="1" destOrd="0" presId="urn:microsoft.com/office/officeart/2005/8/layout/hierarchy3"/>
    <dgm:cxn modelId="{6D84F9B7-4A72-4665-8D34-C8C0E0D5B7A4}" type="presParOf" srcId="{C5EC76FD-D99F-4813-9E66-B9DFA72675D3}" destId="{6191E07C-BA10-461C-BDD8-D8C52ED2D374}" srcOrd="1" destOrd="0" presId="urn:microsoft.com/office/officeart/2005/8/layout/hierarchy3"/>
    <dgm:cxn modelId="{F6F7FBE6-C360-42BD-B60F-4610B260C619}" type="presParOf" srcId="{6191E07C-BA10-461C-BDD8-D8C52ED2D374}" destId="{A1594818-D40B-4A36-82EE-70C49E12070D}" srcOrd="0" destOrd="0" presId="urn:microsoft.com/office/officeart/2005/8/layout/hierarchy3"/>
    <dgm:cxn modelId="{9D90A559-7464-4200-AEFA-F2ED58E1E103}" type="presParOf" srcId="{6191E07C-BA10-461C-BDD8-D8C52ED2D374}" destId="{7A255654-0DA6-4E96-B74D-C831FDE115F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EE02B2-C3E3-465A-9432-BD4EFF294BC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A92730-E683-4D68-8381-CBCF08AD46E5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 2023 год     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-13 000,0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5F7CD2C-D609-47AE-A0D6-3BAA046ED9BA}" type="parTrans" cxnId="{885977F8-119A-45EE-BE81-C201AF74368B}">
      <dgm:prSet/>
      <dgm:spPr/>
      <dgm:t>
        <a:bodyPr/>
        <a:lstStyle/>
        <a:p>
          <a:endParaRPr lang="ru-RU"/>
        </a:p>
      </dgm:t>
    </dgm:pt>
    <dgm:pt modelId="{25F8DB5A-D534-46E1-BC8D-EC100BFC5E0F}" type="sibTrans" cxnId="{885977F8-119A-45EE-BE81-C201AF74368B}">
      <dgm:prSet/>
      <dgm:spPr/>
      <dgm:t>
        <a:bodyPr/>
        <a:lstStyle/>
        <a:p>
          <a:endParaRPr lang="ru-RU"/>
        </a:p>
      </dgm:t>
    </dgm:pt>
    <dgm:pt modelId="{917A3DAE-FB58-40C0-8C25-E0DF7CB7AA5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2024 год      -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14 500,0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34908CF-B809-4E28-AB36-FE3570985D2E}" type="parTrans" cxnId="{83B935F1-EAD7-4BE6-8F83-9EE2D7C7E570}">
      <dgm:prSet/>
      <dgm:spPr/>
      <dgm:t>
        <a:bodyPr/>
        <a:lstStyle/>
        <a:p>
          <a:endParaRPr lang="ru-RU"/>
        </a:p>
      </dgm:t>
    </dgm:pt>
    <dgm:pt modelId="{E3CBAAB8-7C33-4701-9B19-8DE7AB71DFD9}" type="sibTrans" cxnId="{83B935F1-EAD7-4BE6-8F83-9EE2D7C7E570}">
      <dgm:prSet/>
      <dgm:spPr/>
      <dgm:t>
        <a:bodyPr/>
        <a:lstStyle/>
        <a:p>
          <a:endParaRPr lang="ru-RU"/>
        </a:p>
      </dgm:t>
    </dgm:pt>
    <dgm:pt modelId="{9E064D22-DB97-47B0-9BF2-83476EAFC2C4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2025 год      -14 000,0</a:t>
          </a:r>
        </a:p>
      </dgm:t>
    </dgm:pt>
    <dgm:pt modelId="{5499CB98-5DA1-475C-9E3B-1944F9E94E91}" type="sibTrans" cxnId="{5AAAA355-9024-4A12-AED3-F3DBC112089D}">
      <dgm:prSet/>
      <dgm:spPr/>
      <dgm:t>
        <a:bodyPr/>
        <a:lstStyle/>
        <a:p>
          <a:endParaRPr lang="ru-RU"/>
        </a:p>
      </dgm:t>
    </dgm:pt>
    <dgm:pt modelId="{16D3BF45-F62D-4AB6-8857-D480BAD7FA2B}" type="parTrans" cxnId="{5AAAA355-9024-4A12-AED3-F3DBC112089D}">
      <dgm:prSet/>
      <dgm:spPr/>
      <dgm:t>
        <a:bodyPr/>
        <a:lstStyle/>
        <a:p>
          <a:endParaRPr lang="ru-RU"/>
        </a:p>
      </dgm:t>
    </dgm:pt>
    <dgm:pt modelId="{1283970A-0903-44C2-9A51-A287DF6A5E74}" type="pres">
      <dgm:prSet presAssocID="{34EE02B2-C3E3-465A-9432-BD4EFF294B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3075A-23E1-40FF-8FBD-C3F0740D322B}" type="pres">
      <dgm:prSet presAssocID="{C0A92730-E683-4D68-8381-CBCF08AD46E5}" presName="Name5" presStyleLbl="vennNode1" presStyleIdx="0" presStyleCnt="3" custScaleX="112178" custLinFactNeighborX="629" custLinFactNeighborY="3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FEB24-0D8D-4EA5-B758-778893305ACA}" type="pres">
      <dgm:prSet presAssocID="{25F8DB5A-D534-46E1-BC8D-EC100BFC5E0F}" presName="space" presStyleCnt="0"/>
      <dgm:spPr/>
    </dgm:pt>
    <dgm:pt modelId="{3B65A017-AB65-484B-B35E-4BA28F650CB0}" type="pres">
      <dgm:prSet presAssocID="{917A3DAE-FB58-40C0-8C25-E0DF7CB7AA5D}" presName="Name5" presStyleLbl="vennNode1" presStyleIdx="1" presStyleCnt="3" custScaleX="10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D5FE1-9B0F-4058-A044-6A1108163D76}" type="pres">
      <dgm:prSet presAssocID="{E3CBAAB8-7C33-4701-9B19-8DE7AB71DFD9}" presName="space" presStyleCnt="0"/>
      <dgm:spPr/>
    </dgm:pt>
    <dgm:pt modelId="{256F4426-7A2D-4935-B76D-3E13F7374586}" type="pres">
      <dgm:prSet presAssocID="{9E064D22-DB97-47B0-9BF2-83476EAFC2C4}" presName="Name5" presStyleLbl="vennNode1" presStyleIdx="2" presStyleCnt="3" custScaleX="118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2B4CA6-DB0D-45A3-8A66-1AF6E31A0C38}" type="presOf" srcId="{9E064D22-DB97-47B0-9BF2-83476EAFC2C4}" destId="{256F4426-7A2D-4935-B76D-3E13F7374586}" srcOrd="0" destOrd="0" presId="urn:microsoft.com/office/officeart/2005/8/layout/venn3"/>
    <dgm:cxn modelId="{5AAAA355-9024-4A12-AED3-F3DBC112089D}" srcId="{34EE02B2-C3E3-465A-9432-BD4EFF294BC3}" destId="{9E064D22-DB97-47B0-9BF2-83476EAFC2C4}" srcOrd="2" destOrd="0" parTransId="{16D3BF45-F62D-4AB6-8857-D480BAD7FA2B}" sibTransId="{5499CB98-5DA1-475C-9E3B-1944F9E94E91}"/>
    <dgm:cxn modelId="{2A5EB3CF-54D3-42EB-9FD0-D95E73B110D0}" type="presOf" srcId="{34EE02B2-C3E3-465A-9432-BD4EFF294BC3}" destId="{1283970A-0903-44C2-9A51-A287DF6A5E74}" srcOrd="0" destOrd="0" presId="urn:microsoft.com/office/officeart/2005/8/layout/venn3"/>
    <dgm:cxn modelId="{83B935F1-EAD7-4BE6-8F83-9EE2D7C7E570}" srcId="{34EE02B2-C3E3-465A-9432-BD4EFF294BC3}" destId="{917A3DAE-FB58-40C0-8C25-E0DF7CB7AA5D}" srcOrd="1" destOrd="0" parTransId="{D34908CF-B809-4E28-AB36-FE3570985D2E}" sibTransId="{E3CBAAB8-7C33-4701-9B19-8DE7AB71DFD9}"/>
    <dgm:cxn modelId="{3506088A-00E2-4098-AE3F-232ACEF503C5}" type="presOf" srcId="{917A3DAE-FB58-40C0-8C25-E0DF7CB7AA5D}" destId="{3B65A017-AB65-484B-B35E-4BA28F650CB0}" srcOrd="0" destOrd="0" presId="urn:microsoft.com/office/officeart/2005/8/layout/venn3"/>
    <dgm:cxn modelId="{885977F8-119A-45EE-BE81-C201AF74368B}" srcId="{34EE02B2-C3E3-465A-9432-BD4EFF294BC3}" destId="{C0A92730-E683-4D68-8381-CBCF08AD46E5}" srcOrd="0" destOrd="0" parTransId="{35F7CD2C-D609-47AE-A0D6-3BAA046ED9BA}" sibTransId="{25F8DB5A-D534-46E1-BC8D-EC100BFC5E0F}"/>
    <dgm:cxn modelId="{C2B0E29D-1D9C-431B-BB8A-0ED39036D29D}" type="presOf" srcId="{C0A92730-E683-4D68-8381-CBCF08AD46E5}" destId="{A553075A-23E1-40FF-8FBD-C3F0740D322B}" srcOrd="0" destOrd="0" presId="urn:microsoft.com/office/officeart/2005/8/layout/venn3"/>
    <dgm:cxn modelId="{8358E6B8-46AB-41AC-A7EF-9A5C41C69D1D}" type="presParOf" srcId="{1283970A-0903-44C2-9A51-A287DF6A5E74}" destId="{A553075A-23E1-40FF-8FBD-C3F0740D322B}" srcOrd="0" destOrd="0" presId="urn:microsoft.com/office/officeart/2005/8/layout/venn3"/>
    <dgm:cxn modelId="{F5257AF0-9A6C-4E74-BB94-68CE50CFC28B}" type="presParOf" srcId="{1283970A-0903-44C2-9A51-A287DF6A5E74}" destId="{328FEB24-0D8D-4EA5-B758-778893305ACA}" srcOrd="1" destOrd="0" presId="urn:microsoft.com/office/officeart/2005/8/layout/venn3"/>
    <dgm:cxn modelId="{5B834FA7-089E-431D-86B5-C0643270C98E}" type="presParOf" srcId="{1283970A-0903-44C2-9A51-A287DF6A5E74}" destId="{3B65A017-AB65-484B-B35E-4BA28F650CB0}" srcOrd="2" destOrd="0" presId="urn:microsoft.com/office/officeart/2005/8/layout/venn3"/>
    <dgm:cxn modelId="{E23192EC-0832-4B9D-93B4-5DEAECDE0AB8}" type="presParOf" srcId="{1283970A-0903-44C2-9A51-A287DF6A5E74}" destId="{C4ED5FE1-9B0F-4058-A044-6A1108163D76}" srcOrd="3" destOrd="0" presId="urn:microsoft.com/office/officeart/2005/8/layout/venn3"/>
    <dgm:cxn modelId="{FCDCFA2B-3F63-4FE8-9A2B-E8DE2F043ADC}" type="presParOf" srcId="{1283970A-0903-44C2-9A51-A287DF6A5E74}" destId="{256F4426-7A2D-4935-B76D-3E13F7374586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24DA45-2FE0-4BEA-9307-CD322D5686CA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A972FA07-611E-4B53-8AF5-84A4C54CA046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бюджета       1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648 581,8 тыс.руб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C008321-D107-4181-8F7B-3CDF873E6633}" type="parTrans" cxnId="{66ECBCD1-6C01-4608-9909-57367E1F1329}">
      <dgm:prSet/>
      <dgm:spPr/>
      <dgm:t>
        <a:bodyPr/>
        <a:lstStyle/>
        <a:p>
          <a:endParaRPr lang="ru-RU"/>
        </a:p>
      </dgm:t>
    </dgm:pt>
    <dgm:pt modelId="{CDBC1728-C4A6-45E1-AD2E-7A3D0DD2CA5F}" type="sibTrans" cxnId="{66ECBCD1-6C01-4608-9909-57367E1F1329}">
      <dgm:prSet/>
      <dgm:spPr/>
      <dgm:t>
        <a:bodyPr/>
        <a:lstStyle/>
        <a:p>
          <a:endParaRPr lang="ru-RU"/>
        </a:p>
      </dgm:t>
    </dgm:pt>
    <dgm:pt modelId="{CC6246CE-A903-4E3F-A1D7-7768E697ABEE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      1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661 581,8 тыс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руб.</a:t>
          </a:r>
        </a:p>
      </dgm:t>
    </dgm:pt>
    <dgm:pt modelId="{FFC81BCD-CEA8-464B-9FE8-D921A379C3E9}" type="parTrans" cxnId="{451918C8-A559-4CE1-914E-0A732DB67F7D}">
      <dgm:prSet/>
      <dgm:spPr/>
      <dgm:t>
        <a:bodyPr/>
        <a:lstStyle/>
        <a:p>
          <a:endParaRPr lang="ru-RU"/>
        </a:p>
      </dgm:t>
    </dgm:pt>
    <dgm:pt modelId="{F8B5773F-9063-411A-8604-D25607B780B1}" type="sibTrans" cxnId="{451918C8-A559-4CE1-914E-0A732DB67F7D}">
      <dgm:prSet/>
      <dgm:spPr/>
      <dgm:t>
        <a:bodyPr/>
        <a:lstStyle/>
        <a:p>
          <a:endParaRPr lang="ru-RU"/>
        </a:p>
      </dgm:t>
    </dgm:pt>
    <dgm:pt modelId="{EF8A1FC1-6472-4A69-8535-0302D9AAACFF}" type="pres">
      <dgm:prSet presAssocID="{6124DA45-2FE0-4BEA-9307-CD322D5686CA}" presName="Name0" presStyleCnt="0">
        <dgm:presLayoutVars>
          <dgm:dir/>
          <dgm:resizeHandles val="exact"/>
        </dgm:presLayoutVars>
      </dgm:prSet>
      <dgm:spPr/>
    </dgm:pt>
    <dgm:pt modelId="{E7FB58B1-A897-42ED-81CB-C94AE88411A3}" type="pres">
      <dgm:prSet presAssocID="{6124DA45-2FE0-4BEA-9307-CD322D5686CA}" presName="bkgdShp" presStyleLbl="alignAccFollowNode1" presStyleIdx="0" presStyleCnt="1" custScaleY="114021"/>
      <dgm:spPr>
        <a:solidFill>
          <a:schemeClr val="accent1">
            <a:lumMod val="60000"/>
            <a:lumOff val="40000"/>
            <a:alpha val="90000"/>
          </a:schemeClr>
        </a:solidFill>
      </dgm:spPr>
    </dgm:pt>
    <dgm:pt modelId="{E3E5E58D-F82A-4E9C-9907-FC1DAA98F254}" type="pres">
      <dgm:prSet presAssocID="{6124DA45-2FE0-4BEA-9307-CD322D5686CA}" presName="linComp" presStyleCnt="0"/>
      <dgm:spPr/>
    </dgm:pt>
    <dgm:pt modelId="{BDCFB234-CA6C-4573-A815-B4492EC64D50}" type="pres">
      <dgm:prSet presAssocID="{A972FA07-611E-4B53-8AF5-84A4C54CA046}" presName="compNode" presStyleCnt="0"/>
      <dgm:spPr/>
    </dgm:pt>
    <dgm:pt modelId="{62E8C0AC-11B2-47EC-9CC4-9E9F0D04D65F}" type="pres">
      <dgm:prSet presAssocID="{A972FA07-611E-4B53-8AF5-84A4C54CA046}" presName="node" presStyleLbl="node1" presStyleIdx="0" presStyleCnt="2" custScaleY="8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5A118-57EF-4971-AD77-F5190CD8217C}" type="pres">
      <dgm:prSet presAssocID="{A972FA07-611E-4B53-8AF5-84A4C54CA046}" presName="invisiNode" presStyleLbl="node1" presStyleIdx="0" presStyleCnt="2"/>
      <dgm:spPr/>
    </dgm:pt>
    <dgm:pt modelId="{E29001B9-E1F4-484C-8DAB-2E465342BB4B}" type="pres">
      <dgm:prSet presAssocID="{A972FA07-611E-4B53-8AF5-84A4C54CA046}" presName="imagNode" presStyleLbl="fgImgPlace1" presStyleIdx="0" presStyleCnt="2" custScaleY="136183" custLinFactNeighborX="1066" custLinFactNeighborY="-48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51B3A92-BBD3-4BC4-8DC5-C1F733F821BA}" type="pres">
      <dgm:prSet presAssocID="{CDBC1728-C4A6-45E1-AD2E-7A3D0DD2CA5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3FB2892-84FD-45C8-9DEC-D737A58734A0}" type="pres">
      <dgm:prSet presAssocID="{CC6246CE-A903-4E3F-A1D7-7768E697ABEE}" presName="compNode" presStyleCnt="0"/>
      <dgm:spPr/>
    </dgm:pt>
    <dgm:pt modelId="{B30626B5-ABBD-4140-AD1B-55FBCF71345F}" type="pres">
      <dgm:prSet presAssocID="{CC6246CE-A903-4E3F-A1D7-7768E697ABEE}" presName="node" presStyleLbl="node1" presStyleIdx="1" presStyleCnt="2" custScaleY="8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C9209-3456-49BE-870F-F74335E1919C}" type="pres">
      <dgm:prSet presAssocID="{CC6246CE-A903-4E3F-A1D7-7768E697ABEE}" presName="invisiNode" presStyleLbl="node1" presStyleIdx="1" presStyleCnt="2"/>
      <dgm:spPr/>
    </dgm:pt>
    <dgm:pt modelId="{4E55A5B7-7FBF-4A3E-91F4-7749A3C025C3}" type="pres">
      <dgm:prSet presAssocID="{CC6246CE-A903-4E3F-A1D7-7768E697ABEE}" presName="imagNode" presStyleLbl="fgImgPlace1" presStyleIdx="1" presStyleCnt="2" custScaleY="126563" custLinFactNeighborX="197" custLinFactNeighborY="-48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BDDD6A1-BF8B-4A39-9420-79B6469AC40C}" type="presOf" srcId="{A972FA07-611E-4B53-8AF5-84A4C54CA046}" destId="{62E8C0AC-11B2-47EC-9CC4-9E9F0D04D65F}" srcOrd="0" destOrd="0" presId="urn:microsoft.com/office/officeart/2005/8/layout/pList2#1"/>
    <dgm:cxn modelId="{451918C8-A559-4CE1-914E-0A732DB67F7D}" srcId="{6124DA45-2FE0-4BEA-9307-CD322D5686CA}" destId="{CC6246CE-A903-4E3F-A1D7-7768E697ABEE}" srcOrd="1" destOrd="0" parTransId="{FFC81BCD-CEA8-464B-9FE8-D921A379C3E9}" sibTransId="{F8B5773F-9063-411A-8604-D25607B780B1}"/>
    <dgm:cxn modelId="{5E115428-32F1-4246-B5B7-E1FC53E12251}" type="presOf" srcId="{6124DA45-2FE0-4BEA-9307-CD322D5686CA}" destId="{EF8A1FC1-6472-4A69-8535-0302D9AAACFF}" srcOrd="0" destOrd="0" presId="urn:microsoft.com/office/officeart/2005/8/layout/pList2#1"/>
    <dgm:cxn modelId="{66ECBCD1-6C01-4608-9909-57367E1F1329}" srcId="{6124DA45-2FE0-4BEA-9307-CD322D5686CA}" destId="{A972FA07-611E-4B53-8AF5-84A4C54CA046}" srcOrd="0" destOrd="0" parTransId="{FC008321-D107-4181-8F7B-3CDF873E6633}" sibTransId="{CDBC1728-C4A6-45E1-AD2E-7A3D0DD2CA5F}"/>
    <dgm:cxn modelId="{972EA97D-9C03-4ACC-811B-C142D57034A4}" type="presOf" srcId="{CDBC1728-C4A6-45E1-AD2E-7A3D0DD2CA5F}" destId="{051B3A92-BBD3-4BC4-8DC5-C1F733F821BA}" srcOrd="0" destOrd="0" presId="urn:microsoft.com/office/officeart/2005/8/layout/pList2#1"/>
    <dgm:cxn modelId="{679B6885-F33D-41BD-92AF-27D4848424FE}" type="presOf" srcId="{CC6246CE-A903-4E3F-A1D7-7768E697ABEE}" destId="{B30626B5-ABBD-4140-AD1B-55FBCF71345F}" srcOrd="0" destOrd="0" presId="urn:microsoft.com/office/officeart/2005/8/layout/pList2#1"/>
    <dgm:cxn modelId="{60E4E4FB-5DE2-4F6E-AEC1-B040A38E2826}" type="presParOf" srcId="{EF8A1FC1-6472-4A69-8535-0302D9AAACFF}" destId="{E7FB58B1-A897-42ED-81CB-C94AE88411A3}" srcOrd="0" destOrd="0" presId="urn:microsoft.com/office/officeart/2005/8/layout/pList2#1"/>
    <dgm:cxn modelId="{9450F869-60A4-46FE-8F44-00FCB51672A4}" type="presParOf" srcId="{EF8A1FC1-6472-4A69-8535-0302D9AAACFF}" destId="{E3E5E58D-F82A-4E9C-9907-FC1DAA98F254}" srcOrd="1" destOrd="0" presId="urn:microsoft.com/office/officeart/2005/8/layout/pList2#1"/>
    <dgm:cxn modelId="{4A593AD4-9DE9-48E1-8308-46839D33A085}" type="presParOf" srcId="{E3E5E58D-F82A-4E9C-9907-FC1DAA98F254}" destId="{BDCFB234-CA6C-4573-A815-B4492EC64D50}" srcOrd="0" destOrd="0" presId="urn:microsoft.com/office/officeart/2005/8/layout/pList2#1"/>
    <dgm:cxn modelId="{7FED7B1F-AE4A-489C-A7B9-04B14585E073}" type="presParOf" srcId="{BDCFB234-CA6C-4573-A815-B4492EC64D50}" destId="{62E8C0AC-11B2-47EC-9CC4-9E9F0D04D65F}" srcOrd="0" destOrd="0" presId="urn:microsoft.com/office/officeart/2005/8/layout/pList2#1"/>
    <dgm:cxn modelId="{CF9F01CB-E8A4-4B14-9277-455E353B1FB8}" type="presParOf" srcId="{BDCFB234-CA6C-4573-A815-B4492EC64D50}" destId="{9F35A118-57EF-4971-AD77-F5190CD8217C}" srcOrd="1" destOrd="0" presId="urn:microsoft.com/office/officeart/2005/8/layout/pList2#1"/>
    <dgm:cxn modelId="{7B94A46A-2EB9-4174-9B12-86310973E71B}" type="presParOf" srcId="{BDCFB234-CA6C-4573-A815-B4492EC64D50}" destId="{E29001B9-E1F4-484C-8DAB-2E465342BB4B}" srcOrd="2" destOrd="0" presId="urn:microsoft.com/office/officeart/2005/8/layout/pList2#1"/>
    <dgm:cxn modelId="{F4DAD2DB-7A75-42E0-BFA6-6FAF0F28BB36}" type="presParOf" srcId="{E3E5E58D-F82A-4E9C-9907-FC1DAA98F254}" destId="{051B3A92-BBD3-4BC4-8DC5-C1F733F821BA}" srcOrd="1" destOrd="0" presId="urn:microsoft.com/office/officeart/2005/8/layout/pList2#1"/>
    <dgm:cxn modelId="{F944397E-19E7-41DD-8E1A-EB71EE7E50D4}" type="presParOf" srcId="{E3E5E58D-F82A-4E9C-9907-FC1DAA98F254}" destId="{13FB2892-84FD-45C8-9DEC-D737A58734A0}" srcOrd="2" destOrd="0" presId="urn:microsoft.com/office/officeart/2005/8/layout/pList2#1"/>
    <dgm:cxn modelId="{F826C7FF-BA0D-4668-8392-A75675C053F7}" type="presParOf" srcId="{13FB2892-84FD-45C8-9DEC-D737A58734A0}" destId="{B30626B5-ABBD-4140-AD1B-55FBCF71345F}" srcOrd="0" destOrd="0" presId="urn:microsoft.com/office/officeart/2005/8/layout/pList2#1"/>
    <dgm:cxn modelId="{32719CBF-C46D-4096-8A95-83F0256DBF96}" type="presParOf" srcId="{13FB2892-84FD-45C8-9DEC-D737A58734A0}" destId="{BA9C9209-3456-49BE-870F-F74335E1919C}" srcOrd="1" destOrd="0" presId="urn:microsoft.com/office/officeart/2005/8/layout/pList2#1"/>
    <dgm:cxn modelId="{28E9C295-2EBE-447C-B907-B423856DC65C}" type="presParOf" srcId="{13FB2892-84FD-45C8-9DEC-D737A58734A0}" destId="{4E55A5B7-7FBF-4A3E-91F4-7749A3C025C3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B88BEE-7DB3-4719-80FA-E9EA803C2CD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9779A7-DA80-4D36-B685-60E3905D340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</dgm:t>
    </dgm:pt>
    <dgm:pt modelId="{D697F2E1-7850-4A8E-BE00-8D8CED67C915}" type="parTrans" cxnId="{0EBA7A84-0E1B-487C-A8A4-58D620E15A23}">
      <dgm:prSet/>
      <dgm:spPr/>
      <dgm:t>
        <a:bodyPr/>
        <a:lstStyle/>
        <a:p>
          <a:endParaRPr lang="ru-RU"/>
        </a:p>
      </dgm:t>
    </dgm:pt>
    <dgm:pt modelId="{57CA66F3-73B6-4BB5-A936-C47E645AD7A1}" type="sibTrans" cxnId="{0EBA7A84-0E1B-487C-A8A4-58D620E15A23}">
      <dgm:prSet/>
      <dgm:spPr/>
      <dgm:t>
        <a:bodyPr/>
        <a:lstStyle/>
        <a:p>
          <a:endParaRPr lang="ru-RU"/>
        </a:p>
      </dgm:t>
    </dgm:pt>
    <dgm:pt modelId="{3AF6A196-138D-4C0A-8079-69766DE8A669}">
      <dgm:prSet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13 000,0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тыс.руб.</a:t>
          </a:r>
        </a:p>
      </dgm:t>
    </dgm:pt>
    <dgm:pt modelId="{64AB1F6C-A98F-40C2-A802-97C20F41E849}" type="sibTrans" cxnId="{357FA81B-BE2F-4988-8DFC-E072E15F3F12}">
      <dgm:prSet/>
      <dgm:spPr/>
      <dgm:t>
        <a:bodyPr/>
        <a:lstStyle/>
        <a:p>
          <a:endParaRPr lang="ru-RU"/>
        </a:p>
      </dgm:t>
    </dgm:pt>
    <dgm:pt modelId="{3A224C91-85BF-4312-A6C6-16D12BE1DAE8}" type="parTrans" cxnId="{357FA81B-BE2F-4988-8DFC-E072E15F3F12}">
      <dgm:prSet/>
      <dgm:spPr/>
      <dgm:t>
        <a:bodyPr/>
        <a:lstStyle/>
        <a:p>
          <a:endParaRPr lang="ru-RU"/>
        </a:p>
      </dgm:t>
    </dgm:pt>
    <dgm:pt modelId="{6A4DBDBE-CA35-4A3A-94C8-08AFDBDD1D97}" type="pres">
      <dgm:prSet presAssocID="{74B88BEE-7DB3-4719-80FA-E9EA803C2C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7BCAAD-B50C-4B2E-B913-19A557497EC2}" type="pres">
      <dgm:prSet presAssocID="{919779A7-DA80-4D36-B685-60E3905D340F}" presName="composite" presStyleCnt="0"/>
      <dgm:spPr/>
    </dgm:pt>
    <dgm:pt modelId="{A7438931-25DA-4FDA-AD21-BE03848C81BA}" type="pres">
      <dgm:prSet presAssocID="{919779A7-DA80-4D36-B685-60E3905D340F}" presName="parentText" presStyleLbl="alignNode1" presStyleIdx="0" presStyleCnt="1" custAng="0" custScaleX="366243" custLinFactNeighborX="-402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B2B31-8A87-4C52-BC3A-7C2FAC617753}" type="pres">
      <dgm:prSet presAssocID="{919779A7-DA80-4D36-B685-60E3905D340F}" presName="descendantText" presStyleLbl="alignAcc1" presStyleIdx="0" presStyleCnt="1" custScaleX="60941" custLinFactNeighborX="8728" custLinFactNeighborY="16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7FA81B-BE2F-4988-8DFC-E072E15F3F12}" srcId="{919779A7-DA80-4D36-B685-60E3905D340F}" destId="{3AF6A196-138D-4C0A-8079-69766DE8A669}" srcOrd="0" destOrd="0" parTransId="{3A224C91-85BF-4312-A6C6-16D12BE1DAE8}" sibTransId="{64AB1F6C-A98F-40C2-A802-97C20F41E849}"/>
    <dgm:cxn modelId="{CFD39DE8-E7DE-4139-9644-6E48A510ED5A}" type="presOf" srcId="{3AF6A196-138D-4C0A-8079-69766DE8A669}" destId="{5C8B2B31-8A87-4C52-BC3A-7C2FAC617753}" srcOrd="0" destOrd="0" presId="urn:microsoft.com/office/officeart/2005/8/layout/chevron2"/>
    <dgm:cxn modelId="{D0A2DA52-12F5-4846-99DF-3BAD326D8FBE}" type="presOf" srcId="{74B88BEE-7DB3-4719-80FA-E9EA803C2CD6}" destId="{6A4DBDBE-CA35-4A3A-94C8-08AFDBDD1D97}" srcOrd="0" destOrd="0" presId="urn:microsoft.com/office/officeart/2005/8/layout/chevron2"/>
    <dgm:cxn modelId="{70F3F0F6-EC7D-4AB2-A728-E6342137FAFB}" type="presOf" srcId="{919779A7-DA80-4D36-B685-60E3905D340F}" destId="{A7438931-25DA-4FDA-AD21-BE03848C81BA}" srcOrd="0" destOrd="0" presId="urn:microsoft.com/office/officeart/2005/8/layout/chevron2"/>
    <dgm:cxn modelId="{0EBA7A84-0E1B-487C-A8A4-58D620E15A23}" srcId="{74B88BEE-7DB3-4719-80FA-E9EA803C2CD6}" destId="{919779A7-DA80-4D36-B685-60E3905D340F}" srcOrd="0" destOrd="0" parTransId="{D697F2E1-7850-4A8E-BE00-8D8CED67C915}" sibTransId="{57CA66F3-73B6-4BB5-A936-C47E645AD7A1}"/>
    <dgm:cxn modelId="{F7E35D2A-3544-4723-A529-7992CB21890B}" type="presParOf" srcId="{6A4DBDBE-CA35-4A3A-94C8-08AFDBDD1D97}" destId="{5E7BCAAD-B50C-4B2E-B913-19A557497EC2}" srcOrd="0" destOrd="0" presId="urn:microsoft.com/office/officeart/2005/8/layout/chevron2"/>
    <dgm:cxn modelId="{F2CF76AB-C6F0-4041-8093-0C4590F70ECA}" type="presParOf" srcId="{5E7BCAAD-B50C-4B2E-B913-19A557497EC2}" destId="{A7438931-25DA-4FDA-AD21-BE03848C81BA}" srcOrd="0" destOrd="0" presId="urn:microsoft.com/office/officeart/2005/8/layout/chevron2"/>
    <dgm:cxn modelId="{A7030B3F-291B-4036-A973-AA71CC3F086A}" type="presParOf" srcId="{5E7BCAAD-B50C-4B2E-B913-19A557497EC2}" destId="{5C8B2B31-8A87-4C52-BC3A-7C2FAC6177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b="1" baseline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baseline="0" dirty="0">
            <a:solidFill>
              <a:srgbClr val="0070C0"/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74F713-3620-4476-937F-314D5D41A579}" type="parTrans" cxnId="{7FCA104A-CDEA-425F-BAD8-8F5DC82D72D8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b="1" dirty="0">
            <a:solidFill>
              <a:srgbClr val="0070C0"/>
            </a:solidFill>
          </a:endParaRPr>
        </a:p>
      </dgm:t>
    </dgm:pt>
    <dgm:pt modelId="{60A9330E-B347-4259-9A5C-2003ECF426D7}" type="parTrans" cxnId="{F5F98A52-795D-40C5-B1AD-0389CB3432CF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9FC0B6-8AA3-414A-AB16-A11BA6D35C21}" type="presOf" srcId="{A86B8E9E-6255-4269-9313-ABE09BE7301D}" destId="{94E28D4B-C707-45EC-9CF1-4AAA0EFA2EC6}" srcOrd="0" destOrd="0" presId="urn:microsoft.com/office/officeart/2005/8/layout/radial4"/>
    <dgm:cxn modelId="{05B47D9D-7662-448D-9736-69AB438E681A}" type="presOf" srcId="{A6D566F9-A693-49A6-887B-1A6BD87B15D1}" destId="{46004B77-768E-486D-B6C4-73ADCF5165E3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7772B98A-C34E-4EFC-8754-CA3E1261D0B7}" type="presOf" srcId="{60A9330E-B347-4259-9A5C-2003ECF426D7}" destId="{1D33FFE0-B798-413A-9B75-8F3A48951FD5}" srcOrd="0" destOrd="0" presId="urn:microsoft.com/office/officeart/2005/8/layout/radial4"/>
    <dgm:cxn modelId="{60D44824-37E7-4639-BCFF-CD37E777937A}" type="presOf" srcId="{8574F713-3620-4476-937F-314D5D41A579}" destId="{D4ED46AC-F844-428B-968D-F34BA5E09DED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608F6BE6-6AB9-4DAF-ABE3-3AB2BB383081}" type="presOf" srcId="{4B2285BE-0161-45D8-9860-151F2C6C5E86}" destId="{F8F0EAE8-66EE-4AA5-8685-3EE4F6C9AC77}" srcOrd="0" destOrd="0" presId="urn:microsoft.com/office/officeart/2005/8/layout/radial4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51C87F2D-E2CC-4163-8AB6-7348FB1A26FB}" type="presOf" srcId="{A84D6B5C-8EF1-4319-8C13-FDED57AC4892}" destId="{80978208-C2C9-438D-B100-294C3257BEE9}" srcOrd="0" destOrd="0" presId="urn:microsoft.com/office/officeart/2005/8/layout/radial4"/>
    <dgm:cxn modelId="{F9CC2BA3-B658-43DA-ADC4-8DC6225F2AEA}" type="presParOf" srcId="{94E28D4B-C707-45EC-9CF1-4AAA0EFA2EC6}" destId="{F8F0EAE8-66EE-4AA5-8685-3EE4F6C9AC77}" srcOrd="0" destOrd="0" presId="urn:microsoft.com/office/officeart/2005/8/layout/radial4"/>
    <dgm:cxn modelId="{E2054501-B353-4161-B14C-E50600662DC2}" type="presParOf" srcId="{94E28D4B-C707-45EC-9CF1-4AAA0EFA2EC6}" destId="{D4ED46AC-F844-428B-968D-F34BA5E09DED}" srcOrd="1" destOrd="0" presId="urn:microsoft.com/office/officeart/2005/8/layout/radial4"/>
    <dgm:cxn modelId="{B9B6FBDE-0FA2-4636-B649-2F663B030749}" type="presParOf" srcId="{94E28D4B-C707-45EC-9CF1-4AAA0EFA2EC6}" destId="{80978208-C2C9-438D-B100-294C3257BEE9}" srcOrd="2" destOrd="0" presId="urn:microsoft.com/office/officeart/2005/8/layout/radial4"/>
    <dgm:cxn modelId="{3A20F588-95D1-4447-9646-A8BB36F02A36}" type="presParOf" srcId="{94E28D4B-C707-45EC-9CF1-4AAA0EFA2EC6}" destId="{1D33FFE0-B798-413A-9B75-8F3A48951FD5}" srcOrd="3" destOrd="0" presId="urn:microsoft.com/office/officeart/2005/8/layout/radial4"/>
    <dgm:cxn modelId="{9BBC790B-4362-4A27-9728-F6C92313F4E0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baseline="0" dirty="0">
            <a:solidFill>
              <a:srgbClr val="0070C0"/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b="1" dirty="0">
            <a:solidFill>
              <a:srgbClr val="0070C0"/>
            </a:solidFill>
          </a:endParaRPr>
        </a:p>
      </dgm:t>
    </dgm:pt>
    <dgm:pt modelId="{8574F713-3620-4476-937F-314D5D41A579}" type="parTrans" cxnId="{7FCA104A-CDEA-425F-BAD8-8F5DC82D72D8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b="1" dirty="0">
            <a:solidFill>
              <a:srgbClr val="0070C0"/>
            </a:solidFill>
          </a:endParaRPr>
        </a:p>
      </dgm:t>
    </dgm:pt>
    <dgm:pt modelId="{60A9330E-B347-4259-9A5C-2003ECF426D7}" type="parTrans" cxnId="{F5F98A52-795D-40C5-B1AD-0389CB3432CF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251" custRadScaleInc="-29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00966C-8100-4EE1-BF73-8D1ED2B8DC21}" type="presOf" srcId="{8574F713-3620-4476-937F-314D5D41A579}" destId="{D4ED46AC-F844-428B-968D-F34BA5E09DED}" srcOrd="0" destOrd="0" presId="urn:microsoft.com/office/officeart/2005/8/layout/radial4"/>
    <dgm:cxn modelId="{D8FDE655-7241-4B56-92C2-58A63D0DA795}" type="presOf" srcId="{A84D6B5C-8EF1-4319-8C13-FDED57AC4892}" destId="{80978208-C2C9-438D-B100-294C3257BEE9}" srcOrd="0" destOrd="0" presId="urn:microsoft.com/office/officeart/2005/8/layout/radial4"/>
    <dgm:cxn modelId="{61185530-E497-4D0D-BBFC-AC8003C7F144}" type="presOf" srcId="{A86B8E9E-6255-4269-9313-ABE09BE7301D}" destId="{94E28D4B-C707-45EC-9CF1-4AAA0EFA2EC6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84B9E8E6-03BA-4989-B93D-801941988FD8}" type="presOf" srcId="{4B2285BE-0161-45D8-9860-151F2C6C5E86}" destId="{F8F0EAE8-66EE-4AA5-8685-3EE4F6C9AC77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4A48B68B-C582-4E64-BB15-5F69119F28DF}" type="presOf" srcId="{A6D566F9-A693-49A6-887B-1A6BD87B15D1}" destId="{46004B77-768E-486D-B6C4-73ADCF5165E3}" srcOrd="0" destOrd="0" presId="urn:microsoft.com/office/officeart/2005/8/layout/radial4"/>
    <dgm:cxn modelId="{30ABEB18-64B9-44B1-ADCE-B2905270A3D7}" type="presOf" srcId="{60A9330E-B347-4259-9A5C-2003ECF426D7}" destId="{1D33FFE0-B798-413A-9B75-8F3A48951FD5}" srcOrd="0" destOrd="0" presId="urn:microsoft.com/office/officeart/2005/8/layout/radial4"/>
    <dgm:cxn modelId="{88CA0E24-F5F2-440E-9ED7-3B3BFC854FD1}" type="presParOf" srcId="{94E28D4B-C707-45EC-9CF1-4AAA0EFA2EC6}" destId="{F8F0EAE8-66EE-4AA5-8685-3EE4F6C9AC77}" srcOrd="0" destOrd="0" presId="urn:microsoft.com/office/officeart/2005/8/layout/radial4"/>
    <dgm:cxn modelId="{2382C711-FFA1-4077-85BF-367E62973A03}" type="presParOf" srcId="{94E28D4B-C707-45EC-9CF1-4AAA0EFA2EC6}" destId="{D4ED46AC-F844-428B-968D-F34BA5E09DED}" srcOrd="1" destOrd="0" presId="urn:microsoft.com/office/officeart/2005/8/layout/radial4"/>
    <dgm:cxn modelId="{06980E6D-F7CF-47C4-A4A0-3838B6C2335A}" type="presParOf" srcId="{94E28D4B-C707-45EC-9CF1-4AAA0EFA2EC6}" destId="{80978208-C2C9-438D-B100-294C3257BEE9}" srcOrd="2" destOrd="0" presId="urn:microsoft.com/office/officeart/2005/8/layout/radial4"/>
    <dgm:cxn modelId="{A1CFCD21-33BD-4C5D-B390-DFA01CC7907B}" type="presParOf" srcId="{94E28D4B-C707-45EC-9CF1-4AAA0EFA2EC6}" destId="{1D33FFE0-B798-413A-9B75-8F3A48951FD5}" srcOrd="3" destOrd="0" presId="urn:microsoft.com/office/officeart/2005/8/layout/radial4"/>
    <dgm:cxn modelId="{E0C02C6E-E2D1-47EA-A68B-079F09AEC979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baseline="0" dirty="0">
            <a:solidFill>
              <a:srgbClr val="0070C0"/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b="1" dirty="0">
            <a:solidFill>
              <a:srgbClr val="0070C0"/>
            </a:solidFill>
          </a:endParaRPr>
        </a:p>
      </dgm:t>
    </dgm:pt>
    <dgm:pt modelId="{8574F713-3620-4476-937F-314D5D41A579}" type="parTrans" cxnId="{7FCA104A-CDEA-425F-BAD8-8F5DC82D72D8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b="1" dirty="0">
            <a:solidFill>
              <a:srgbClr val="0070C0"/>
            </a:solidFill>
          </a:endParaRPr>
        </a:p>
      </dgm:t>
    </dgm:pt>
    <dgm:pt modelId="{60A9330E-B347-4259-9A5C-2003ECF426D7}" type="parTrans" cxnId="{F5F98A52-795D-40C5-B1AD-0389CB3432CF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A3011-93C5-48F2-994F-2BA8D5019054}" type="presOf" srcId="{A6D566F9-A693-49A6-887B-1A6BD87B15D1}" destId="{46004B77-768E-486D-B6C4-73ADCF5165E3}" srcOrd="0" destOrd="0" presId="urn:microsoft.com/office/officeart/2005/8/layout/radial4"/>
    <dgm:cxn modelId="{94196E38-6A99-4DA1-831C-979883376A66}" type="presOf" srcId="{A86B8E9E-6255-4269-9313-ABE09BE7301D}" destId="{94E28D4B-C707-45EC-9CF1-4AAA0EFA2EC6}" srcOrd="0" destOrd="0" presId="urn:microsoft.com/office/officeart/2005/8/layout/radial4"/>
    <dgm:cxn modelId="{3154A031-02AF-436C-AEAA-E0742D5072FB}" type="presOf" srcId="{8574F713-3620-4476-937F-314D5D41A579}" destId="{D4ED46AC-F844-428B-968D-F34BA5E09DED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89D3C693-16C0-49B1-85B7-36E3B7CB6E06}" type="presOf" srcId="{A84D6B5C-8EF1-4319-8C13-FDED57AC4892}" destId="{80978208-C2C9-438D-B100-294C3257BEE9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102E95DC-FBBA-45D0-930C-8E6ADB7DE06F}" type="presOf" srcId="{60A9330E-B347-4259-9A5C-2003ECF426D7}" destId="{1D33FFE0-B798-413A-9B75-8F3A48951FD5}" srcOrd="0" destOrd="0" presId="urn:microsoft.com/office/officeart/2005/8/layout/radial4"/>
    <dgm:cxn modelId="{3FBB704A-D332-4B6C-BD99-CBBF0B8EC2E7}" type="presOf" srcId="{4B2285BE-0161-45D8-9860-151F2C6C5E86}" destId="{F8F0EAE8-66EE-4AA5-8685-3EE4F6C9AC77}" srcOrd="0" destOrd="0" presId="urn:microsoft.com/office/officeart/2005/8/layout/radial4"/>
    <dgm:cxn modelId="{4A4A4275-A465-409F-8F98-D403513B984A}" type="presParOf" srcId="{94E28D4B-C707-45EC-9CF1-4AAA0EFA2EC6}" destId="{F8F0EAE8-66EE-4AA5-8685-3EE4F6C9AC77}" srcOrd="0" destOrd="0" presId="urn:microsoft.com/office/officeart/2005/8/layout/radial4"/>
    <dgm:cxn modelId="{E5A391FC-AAED-409F-B9BF-BCACD659D5AA}" type="presParOf" srcId="{94E28D4B-C707-45EC-9CF1-4AAA0EFA2EC6}" destId="{D4ED46AC-F844-428B-968D-F34BA5E09DED}" srcOrd="1" destOrd="0" presId="urn:microsoft.com/office/officeart/2005/8/layout/radial4"/>
    <dgm:cxn modelId="{E2EF48AD-89EB-4492-A959-809766652F19}" type="presParOf" srcId="{94E28D4B-C707-45EC-9CF1-4AAA0EFA2EC6}" destId="{80978208-C2C9-438D-B100-294C3257BEE9}" srcOrd="2" destOrd="0" presId="urn:microsoft.com/office/officeart/2005/8/layout/radial4"/>
    <dgm:cxn modelId="{C47D5676-FFBA-449D-89FF-0413C91EE97A}" type="presParOf" srcId="{94E28D4B-C707-45EC-9CF1-4AAA0EFA2EC6}" destId="{1D33FFE0-B798-413A-9B75-8F3A48951FD5}" srcOrd="3" destOrd="0" presId="urn:microsoft.com/office/officeart/2005/8/layout/radial4"/>
    <dgm:cxn modelId="{D2E4BF46-9220-40CE-A798-C7C15C9BF3DD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1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rgbClr val="9999FF"/>
        </a:solidFill>
      </dgm:spPr>
      <dgm:t>
        <a:bodyPr/>
        <a:lstStyle/>
        <a:p>
          <a:pPr algn="ctr"/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Расходы </a:t>
          </a:r>
        </a:p>
        <a:p>
          <a:pPr algn="ctr"/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2023 год</a:t>
          </a:r>
        </a:p>
        <a:p>
          <a:pPr algn="ctr"/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661 581,8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rgbClr val="9999FF"/>
        </a:solidFill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rgbClr val="0070C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FF00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9999FF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>
        <a:solidFill>
          <a:srgbClr val="7030A0"/>
        </a:solidFill>
      </dgm:spPr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solidFill>
          <a:srgbClr val="64AD0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92F2A2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olidFill>
          <a:srgbClr val="FF6699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olidFill>
          <a:srgbClr val="FF66FF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rgbClr val="703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>
        <a:solidFill>
          <a:srgbClr val="FF66FF"/>
        </a:solidFill>
      </dgm:spPr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olidFill>
          <a:srgbClr val="00B0F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>
        <a:solidFill>
          <a:srgbClr val="0000FF"/>
        </a:solidFill>
      </dgm:spPr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82204" custScaleY="17964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 custLinFactNeighborX="20802" custLinFactNeighborY="1454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B09E90-4DB1-4ED2-9DA9-E54B872D1CC4}" type="presOf" srcId="{C021BE46-16AF-4372-B2A0-67875E2C82CF}" destId="{DA660ED5-C4B7-4208-928A-B8DD66837486}" srcOrd="1" destOrd="0" presId="urn:microsoft.com/office/officeart/2005/8/layout/radial5"/>
    <dgm:cxn modelId="{E3C53478-D038-433F-A4B7-10780893C9DB}" type="presOf" srcId="{8D513BD1-7137-4BB2-A1F4-1B02EFB0F34F}" destId="{4731EA70-1FA8-49F5-A6BF-4AE9CB97C303}" srcOrd="0" destOrd="0" presId="urn:microsoft.com/office/officeart/2005/8/layout/radial5"/>
    <dgm:cxn modelId="{9809EC07-8F11-46CC-B2F9-ED5EE542308E}" type="presOf" srcId="{9DEE7B50-C1CB-48D2-999B-DF1098A88396}" destId="{881BA4B6-6173-4BE7-ACB0-127409627ABA}" srcOrd="1" destOrd="0" presId="urn:microsoft.com/office/officeart/2005/8/layout/radial5"/>
    <dgm:cxn modelId="{474CD5F8-BEE4-4DBA-8164-C4BE4091E974}" type="presOf" srcId="{66E51CD7-05D6-4658-BDAA-92C6F3E19708}" destId="{C47D9E4B-AD47-4E79-B529-9B264E8F4F6B}" srcOrd="1" destOrd="0" presId="urn:microsoft.com/office/officeart/2005/8/layout/radial5"/>
    <dgm:cxn modelId="{F9C6733D-4C4F-4C8C-9159-F174D4B75722}" type="presOf" srcId="{9F96D360-CB55-48DB-9778-BF90DCE1129E}" destId="{69EA0517-EDCB-4CEB-899F-D56DCF7B4404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59868044-3E9E-4D8B-AE98-DA59BD78C9DD}" type="presOf" srcId="{BC4B6763-2F33-4CCB-B9CC-377BBD0F0800}" destId="{E3A5A4EE-729B-477E-AEA8-7FC61FA6B941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EA0818BC-48A9-40E5-8839-6B7B6D779A30}" type="presOf" srcId="{D63A74EC-A1EC-4823-AB28-835C2DE63D58}" destId="{E2EC1D87-F728-458A-8AB1-7A3D78F9D25E}" srcOrd="0" destOrd="0" presId="urn:microsoft.com/office/officeart/2005/8/layout/radial5"/>
    <dgm:cxn modelId="{A37908B5-45FB-4C38-BF9B-D90AFCDDC171}" type="presOf" srcId="{420BA717-63F2-4ED1-9193-BDF0AD7BC7EB}" destId="{FFE63D16-C443-42C8-BB30-4CA61876A647}" srcOrd="0" destOrd="0" presId="urn:microsoft.com/office/officeart/2005/8/layout/radial5"/>
    <dgm:cxn modelId="{3A24C84B-3C8C-43D0-A298-7007B00FC21B}" type="presOf" srcId="{8D513BD1-7137-4BB2-A1F4-1B02EFB0F34F}" destId="{8D15C70B-27DC-4BC4-8B54-1A6B8CC1DBC1}" srcOrd="1" destOrd="0" presId="urn:microsoft.com/office/officeart/2005/8/layout/radial5"/>
    <dgm:cxn modelId="{9F9464F6-4181-4331-8C55-840ED7ADA18D}" type="presOf" srcId="{A8FC0520-4E1C-47C9-9459-5A566E2A3269}" destId="{E7EAB10C-E176-4610-B2C6-BE8F83AD0F9B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981D15D7-51C5-44CB-A99E-E761425C3529}" type="presOf" srcId="{6598F354-400C-439C-BDD5-729D663E252E}" destId="{FA950D33-9BD9-4D37-A533-789F5554AFB5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D8588DD8-F9E1-4DF7-920D-7EF504B2AA5E}" type="presOf" srcId="{62E153EB-408C-4CB3-B6CA-2A439518E14B}" destId="{83F11675-07D9-406F-853D-13FD28BBB805}" srcOrd="0" destOrd="0" presId="urn:microsoft.com/office/officeart/2005/8/layout/radial5"/>
    <dgm:cxn modelId="{A0025BE3-7914-4733-80D6-7AA1064156C3}" type="presOf" srcId="{77DF95E1-3397-43CE-99EF-E82D1E9B2066}" destId="{4273F29E-B93C-44D6-A671-FCDC77ED9BA3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FA22F843-7EBB-4817-957D-834E2BC275FC}" type="presOf" srcId="{6F647F05-65E5-443B-9310-4AF895EEC1B0}" destId="{ED72E44C-8498-48F8-9652-E5DD6AC5818D}" srcOrd="0" destOrd="0" presId="urn:microsoft.com/office/officeart/2005/8/layout/radial5"/>
    <dgm:cxn modelId="{DCD3AE7A-4A9A-44E1-8DEF-E793C0083156}" type="presOf" srcId="{637E412C-91EE-486E-8354-15F2384BE3EA}" destId="{D8B200F5-4D07-49B2-A587-C2FE6CEC49F8}" srcOrd="0" destOrd="0" presId="urn:microsoft.com/office/officeart/2005/8/layout/radial5"/>
    <dgm:cxn modelId="{BDD02FB9-1C25-4B13-A712-E3966020B113}" type="presOf" srcId="{AA0A2BD5-A368-4F17-8E9D-23F1FC377812}" destId="{EB1C3899-7B42-47CD-912B-DD035472498D}" srcOrd="0" destOrd="0" presId="urn:microsoft.com/office/officeart/2005/8/layout/radial5"/>
    <dgm:cxn modelId="{488FEED5-820E-433C-946F-CE8987229865}" type="presOf" srcId="{082CE592-953F-441B-B0C2-F864433A8493}" destId="{839DF450-14DD-4280-9AEE-DA73938E9B9D}" srcOrd="1" destOrd="0" presId="urn:microsoft.com/office/officeart/2005/8/layout/radial5"/>
    <dgm:cxn modelId="{A0D3A6E6-C730-4AF3-92DE-55DA5D6ED08B}" type="presOf" srcId="{C021BE46-16AF-4372-B2A0-67875E2C82CF}" destId="{06F93DE9-E67A-4CE1-BC6B-5C458B1137B0}" srcOrd="0" destOrd="0" presId="urn:microsoft.com/office/officeart/2005/8/layout/radial5"/>
    <dgm:cxn modelId="{5B68E086-263B-4C54-96B8-FFD05C1917E1}" type="presOf" srcId="{D2A69AB7-A0A6-4501-95CD-2902A3384DE3}" destId="{FED909B6-8F19-4D98-AAC2-EBEEF4830C2B}" srcOrd="0" destOrd="0" presId="urn:microsoft.com/office/officeart/2005/8/layout/radial5"/>
    <dgm:cxn modelId="{C57F8250-5FB9-40C5-980A-AFEF6F2D9246}" type="presOf" srcId="{3BA0FA79-0F0A-4F39-8C6F-85BF113366C3}" destId="{E0AC84DD-2093-416F-85DE-E547FE520660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A350B1E-B97D-48A2-BAAF-74EAD883B3EE}" type="presOf" srcId="{6598F354-400C-439C-BDD5-729D663E252E}" destId="{F326903B-AF5C-41D9-A950-9DE60C069BDF}" srcOrd="1" destOrd="0" presId="urn:microsoft.com/office/officeart/2005/8/layout/radial5"/>
    <dgm:cxn modelId="{F8ED88ED-49CE-4B94-BA22-7982C083B316}" type="presOf" srcId="{08170AFC-8E89-4179-A96D-636AFFD8C3F3}" destId="{53D78D63-5F88-4163-9535-46A64127BD3A}" srcOrd="1" destOrd="0" presId="urn:microsoft.com/office/officeart/2005/8/layout/radial5"/>
    <dgm:cxn modelId="{9B9B9EED-E37E-4060-A9A9-7D127291AB78}" type="presOf" srcId="{66E51CD7-05D6-4658-BDAA-92C6F3E19708}" destId="{553B84E4-4A31-43DB-B3BF-8E8EF2B79F2D}" srcOrd="0" destOrd="0" presId="urn:microsoft.com/office/officeart/2005/8/layout/radial5"/>
    <dgm:cxn modelId="{A5A10A9B-DB40-456A-B4B9-6CA993F21B69}" type="presOf" srcId="{6B4A9C71-5243-4375-98C7-BA189146832B}" destId="{8B82EA68-B59A-424E-9756-C221A13DB47F}" srcOrd="0" destOrd="0" presId="urn:microsoft.com/office/officeart/2005/8/layout/radial5"/>
    <dgm:cxn modelId="{3D97A5E9-721D-4E20-A8DE-4BFA57A804B6}" type="presOf" srcId="{D78F1D4C-A2EF-4C56-940B-FB3F18A7298D}" destId="{EDA34655-9131-4731-957F-5382F53A0660}" srcOrd="0" destOrd="0" presId="urn:microsoft.com/office/officeart/2005/8/layout/radial5"/>
    <dgm:cxn modelId="{99013A23-B15C-4127-9094-82469ED1F731}" type="presOf" srcId="{4B1A8440-411B-4A5D-AFC7-3583C59ADD0E}" destId="{73BC26A8-8D0F-45E6-9E3B-37EADD227262}" srcOrd="0" destOrd="0" presId="urn:microsoft.com/office/officeart/2005/8/layout/radial5"/>
    <dgm:cxn modelId="{632E33E8-9764-496A-AB63-FDAB4C813DFD}" type="presOf" srcId="{BC4B6763-2F33-4CCB-B9CC-377BBD0F0800}" destId="{A0B7EB92-DF16-476D-BB87-6C0D26E26F61}" srcOrd="0" destOrd="0" presId="urn:microsoft.com/office/officeart/2005/8/layout/radial5"/>
    <dgm:cxn modelId="{F25F8AC3-1780-4744-8F14-89A1849E1A98}" type="presOf" srcId="{08170AFC-8E89-4179-A96D-636AFFD8C3F3}" destId="{DF27FC25-052B-426A-9E06-117E992234F6}" srcOrd="0" destOrd="0" presId="urn:microsoft.com/office/officeart/2005/8/layout/radial5"/>
    <dgm:cxn modelId="{145C4E66-4F34-4876-A5CB-A8020DF41A14}" type="presOf" srcId="{A8FC0520-4E1C-47C9-9459-5A566E2A3269}" destId="{47F0322C-5978-482D-A409-1280E22C6D82}" srcOrd="1" destOrd="0" presId="urn:microsoft.com/office/officeart/2005/8/layout/radial5"/>
    <dgm:cxn modelId="{D14691AF-30FA-4607-A0AD-7945A57FAC5A}" type="presOf" srcId="{9DEE7B50-C1CB-48D2-999B-DF1098A88396}" destId="{2F5553CB-2478-4421-B002-5FA728364A78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60704B59-7116-4A93-941F-945E5848438C}" type="presOf" srcId="{082CE592-953F-441B-B0C2-F864433A8493}" destId="{A0E222DD-64BD-4A89-BBB9-2B80D8318D4A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585DDEAF-A061-48D5-8CDF-8192D6487C0C}" type="presOf" srcId="{77DF95E1-3397-43CE-99EF-E82D1E9B2066}" destId="{7A035AEB-3A20-4DC3-9A60-032AB2743B03}" srcOrd="0" destOrd="0" presId="urn:microsoft.com/office/officeart/2005/8/layout/radial5"/>
    <dgm:cxn modelId="{B8ADE7F6-78D4-4BB1-85AA-B90921257AAB}" type="presParOf" srcId="{8B82EA68-B59A-424E-9756-C221A13DB47F}" destId="{ED72E44C-8498-48F8-9652-E5DD6AC5818D}" srcOrd="0" destOrd="0" presId="urn:microsoft.com/office/officeart/2005/8/layout/radial5"/>
    <dgm:cxn modelId="{F494278C-2FFB-4EBF-BE79-4C82778A175F}" type="presParOf" srcId="{8B82EA68-B59A-424E-9756-C221A13DB47F}" destId="{4731EA70-1FA8-49F5-A6BF-4AE9CB97C303}" srcOrd="1" destOrd="0" presId="urn:microsoft.com/office/officeart/2005/8/layout/radial5"/>
    <dgm:cxn modelId="{55F4E192-ABAB-4E75-86DA-4B34E6F1B3BA}" type="presParOf" srcId="{4731EA70-1FA8-49F5-A6BF-4AE9CB97C303}" destId="{8D15C70B-27DC-4BC4-8B54-1A6B8CC1DBC1}" srcOrd="0" destOrd="0" presId="urn:microsoft.com/office/officeart/2005/8/layout/radial5"/>
    <dgm:cxn modelId="{DDF1E23E-86EA-482D-98A4-A04EC140B0C0}" type="presParOf" srcId="{8B82EA68-B59A-424E-9756-C221A13DB47F}" destId="{E2EC1D87-F728-458A-8AB1-7A3D78F9D25E}" srcOrd="2" destOrd="0" presId="urn:microsoft.com/office/officeart/2005/8/layout/radial5"/>
    <dgm:cxn modelId="{56651191-3D0D-4FF0-9BE1-909EAF026C4A}" type="presParOf" srcId="{8B82EA68-B59A-424E-9756-C221A13DB47F}" destId="{A0E222DD-64BD-4A89-BBB9-2B80D8318D4A}" srcOrd="3" destOrd="0" presId="urn:microsoft.com/office/officeart/2005/8/layout/radial5"/>
    <dgm:cxn modelId="{D8BD14CC-F14E-4B22-A8D5-1D1308DD67F9}" type="presParOf" srcId="{A0E222DD-64BD-4A89-BBB9-2B80D8318D4A}" destId="{839DF450-14DD-4280-9AEE-DA73938E9B9D}" srcOrd="0" destOrd="0" presId="urn:microsoft.com/office/officeart/2005/8/layout/radial5"/>
    <dgm:cxn modelId="{62DF0C4E-72F4-4E50-82AB-C96536EFB1EB}" type="presParOf" srcId="{8B82EA68-B59A-424E-9756-C221A13DB47F}" destId="{73BC26A8-8D0F-45E6-9E3B-37EADD227262}" srcOrd="4" destOrd="0" presId="urn:microsoft.com/office/officeart/2005/8/layout/radial5"/>
    <dgm:cxn modelId="{EA50CADB-72C9-43EE-B5D8-C52B849A5B44}" type="presParOf" srcId="{8B82EA68-B59A-424E-9756-C221A13DB47F}" destId="{06F93DE9-E67A-4CE1-BC6B-5C458B1137B0}" srcOrd="5" destOrd="0" presId="urn:microsoft.com/office/officeart/2005/8/layout/radial5"/>
    <dgm:cxn modelId="{8B5EFF1C-59A2-4D3B-A836-AF74DCDC76D2}" type="presParOf" srcId="{06F93DE9-E67A-4CE1-BC6B-5C458B1137B0}" destId="{DA660ED5-C4B7-4208-928A-B8DD66837486}" srcOrd="0" destOrd="0" presId="urn:microsoft.com/office/officeart/2005/8/layout/radial5"/>
    <dgm:cxn modelId="{D6915235-0712-4080-B937-F3AA3CF0F6A3}" type="presParOf" srcId="{8B82EA68-B59A-424E-9756-C221A13DB47F}" destId="{D8B200F5-4D07-49B2-A587-C2FE6CEC49F8}" srcOrd="6" destOrd="0" presId="urn:microsoft.com/office/officeart/2005/8/layout/radial5"/>
    <dgm:cxn modelId="{FA8BECDF-05FF-4478-A663-BEE1B0E82539}" type="presParOf" srcId="{8B82EA68-B59A-424E-9756-C221A13DB47F}" destId="{E7EAB10C-E176-4610-B2C6-BE8F83AD0F9B}" srcOrd="7" destOrd="0" presId="urn:microsoft.com/office/officeart/2005/8/layout/radial5"/>
    <dgm:cxn modelId="{67096EE8-03E1-4472-B885-BB9214DA891C}" type="presParOf" srcId="{E7EAB10C-E176-4610-B2C6-BE8F83AD0F9B}" destId="{47F0322C-5978-482D-A409-1280E22C6D82}" srcOrd="0" destOrd="0" presId="urn:microsoft.com/office/officeart/2005/8/layout/radial5"/>
    <dgm:cxn modelId="{D1CE0967-57F6-42A0-8136-764AD716648E}" type="presParOf" srcId="{8B82EA68-B59A-424E-9756-C221A13DB47F}" destId="{FFE63D16-C443-42C8-BB30-4CA61876A647}" srcOrd="8" destOrd="0" presId="urn:microsoft.com/office/officeart/2005/8/layout/radial5"/>
    <dgm:cxn modelId="{2929472C-0CBB-4C07-BF96-5ECB815B7B3D}" type="presParOf" srcId="{8B82EA68-B59A-424E-9756-C221A13DB47F}" destId="{FA950D33-9BD9-4D37-A533-789F5554AFB5}" srcOrd="9" destOrd="0" presId="urn:microsoft.com/office/officeart/2005/8/layout/radial5"/>
    <dgm:cxn modelId="{C5ED9A39-58BA-45A0-911F-01C166F69FF8}" type="presParOf" srcId="{FA950D33-9BD9-4D37-A533-789F5554AFB5}" destId="{F326903B-AF5C-41D9-A950-9DE60C069BDF}" srcOrd="0" destOrd="0" presId="urn:microsoft.com/office/officeart/2005/8/layout/radial5"/>
    <dgm:cxn modelId="{0858A944-D449-41A1-87D7-3BFDB5C8573C}" type="presParOf" srcId="{8B82EA68-B59A-424E-9756-C221A13DB47F}" destId="{EB1C3899-7B42-47CD-912B-DD035472498D}" srcOrd="10" destOrd="0" presId="urn:microsoft.com/office/officeart/2005/8/layout/radial5"/>
    <dgm:cxn modelId="{BB46066B-A61A-4FDC-A10E-1727A89ABCA1}" type="presParOf" srcId="{8B82EA68-B59A-424E-9756-C221A13DB47F}" destId="{2F5553CB-2478-4421-B002-5FA728364A78}" srcOrd="11" destOrd="0" presId="urn:microsoft.com/office/officeart/2005/8/layout/radial5"/>
    <dgm:cxn modelId="{FAC63030-03E1-4022-9477-3DDC78D0DCAD}" type="presParOf" srcId="{2F5553CB-2478-4421-B002-5FA728364A78}" destId="{881BA4B6-6173-4BE7-ACB0-127409627ABA}" srcOrd="0" destOrd="0" presId="urn:microsoft.com/office/officeart/2005/8/layout/radial5"/>
    <dgm:cxn modelId="{8138B5ED-0817-4A39-908E-84E20D49F6CC}" type="presParOf" srcId="{8B82EA68-B59A-424E-9756-C221A13DB47F}" destId="{FED909B6-8F19-4D98-AAC2-EBEEF4830C2B}" srcOrd="12" destOrd="0" presId="urn:microsoft.com/office/officeart/2005/8/layout/radial5"/>
    <dgm:cxn modelId="{635AA5F7-3E0E-44EB-AE07-21DD503694F6}" type="presParOf" srcId="{8B82EA68-B59A-424E-9756-C221A13DB47F}" destId="{A0B7EB92-DF16-476D-BB87-6C0D26E26F61}" srcOrd="13" destOrd="0" presId="urn:microsoft.com/office/officeart/2005/8/layout/radial5"/>
    <dgm:cxn modelId="{6B87457A-6DD0-4FF9-B03F-30F5EE3F1EF0}" type="presParOf" srcId="{A0B7EB92-DF16-476D-BB87-6C0D26E26F61}" destId="{E3A5A4EE-729B-477E-AEA8-7FC61FA6B941}" srcOrd="0" destOrd="0" presId="urn:microsoft.com/office/officeart/2005/8/layout/radial5"/>
    <dgm:cxn modelId="{62E3F8FB-C918-4D56-81A0-F7C3863850CD}" type="presParOf" srcId="{8B82EA68-B59A-424E-9756-C221A13DB47F}" destId="{69EA0517-EDCB-4CEB-899F-D56DCF7B4404}" srcOrd="14" destOrd="0" presId="urn:microsoft.com/office/officeart/2005/8/layout/radial5"/>
    <dgm:cxn modelId="{F5A5208F-CDD4-4EEA-9208-3724A6290FB1}" type="presParOf" srcId="{8B82EA68-B59A-424E-9756-C221A13DB47F}" destId="{7A035AEB-3A20-4DC3-9A60-032AB2743B03}" srcOrd="15" destOrd="0" presId="urn:microsoft.com/office/officeart/2005/8/layout/radial5"/>
    <dgm:cxn modelId="{013318FA-F701-499A-B8FA-8B3556C5291F}" type="presParOf" srcId="{7A035AEB-3A20-4DC3-9A60-032AB2743B03}" destId="{4273F29E-B93C-44D6-A671-FCDC77ED9BA3}" srcOrd="0" destOrd="0" presId="urn:microsoft.com/office/officeart/2005/8/layout/radial5"/>
    <dgm:cxn modelId="{E7100201-E4EA-4012-8AE8-F2CBFF354167}" type="presParOf" srcId="{8B82EA68-B59A-424E-9756-C221A13DB47F}" destId="{83F11675-07D9-406F-853D-13FD28BBB805}" srcOrd="16" destOrd="0" presId="urn:microsoft.com/office/officeart/2005/8/layout/radial5"/>
    <dgm:cxn modelId="{E66929D0-88F3-4526-9E94-F4171B459F37}" type="presParOf" srcId="{8B82EA68-B59A-424E-9756-C221A13DB47F}" destId="{DF27FC25-052B-426A-9E06-117E992234F6}" srcOrd="17" destOrd="0" presId="urn:microsoft.com/office/officeart/2005/8/layout/radial5"/>
    <dgm:cxn modelId="{1D1F46ED-C7D4-441A-967A-AF9780AAE4F4}" type="presParOf" srcId="{DF27FC25-052B-426A-9E06-117E992234F6}" destId="{53D78D63-5F88-4163-9535-46A64127BD3A}" srcOrd="0" destOrd="0" presId="urn:microsoft.com/office/officeart/2005/8/layout/radial5"/>
    <dgm:cxn modelId="{443BEB36-1585-4307-BA6A-380266D8EE47}" type="presParOf" srcId="{8B82EA68-B59A-424E-9756-C221A13DB47F}" destId="{EDA34655-9131-4731-957F-5382F53A0660}" srcOrd="18" destOrd="0" presId="urn:microsoft.com/office/officeart/2005/8/layout/radial5"/>
    <dgm:cxn modelId="{9C6F7C69-A46C-41B9-8303-50E6170CE1D5}" type="presParOf" srcId="{8B82EA68-B59A-424E-9756-C221A13DB47F}" destId="{553B84E4-4A31-43DB-B3BF-8E8EF2B79F2D}" srcOrd="19" destOrd="0" presId="urn:microsoft.com/office/officeart/2005/8/layout/radial5"/>
    <dgm:cxn modelId="{98068ED1-3561-44C2-BC17-0F3291BB43AE}" type="presParOf" srcId="{553B84E4-4A31-43DB-B3BF-8E8EF2B79F2D}" destId="{C47D9E4B-AD47-4E79-B529-9B264E8F4F6B}" srcOrd="0" destOrd="0" presId="urn:microsoft.com/office/officeart/2005/8/layout/radial5"/>
    <dgm:cxn modelId="{91BBA997-A1A6-40FF-8CF4-6CF671E0D81B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0A28DC-67B3-49AC-A430-CF0DB0338D90}">
      <dsp:nvSpPr>
        <dsp:cNvPr id="0" name=""/>
        <dsp:cNvSpPr/>
      </dsp:nvSpPr>
      <dsp:spPr>
        <a:xfrm>
          <a:off x="9998" y="291741"/>
          <a:ext cx="3307387" cy="140493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Объявление в средствах массовой информации о проведении Публичных слушаний</a:t>
          </a:r>
          <a:endParaRPr lang="ru-RU" sz="1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98" y="291741"/>
        <a:ext cx="3307387" cy="1404938"/>
      </dsp:txXfrm>
    </dsp:sp>
    <dsp:sp modelId="{5CAAD7E9-FF31-405B-BC31-DA13B8398BAC}">
      <dsp:nvSpPr>
        <dsp:cNvPr id="0" name=""/>
        <dsp:cNvSpPr/>
      </dsp:nvSpPr>
      <dsp:spPr>
        <a:xfrm rot="21588734">
          <a:off x="3571855" y="447558"/>
          <a:ext cx="690126" cy="8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1588734">
        <a:off x="3571855" y="447558"/>
        <a:ext cx="690126" cy="820232"/>
      </dsp:txXfrm>
    </dsp:sp>
    <dsp:sp modelId="{29054A96-460B-49D9-B847-F656838E6B04}">
      <dsp:nvSpPr>
        <dsp:cNvPr id="0" name=""/>
        <dsp:cNvSpPr/>
      </dsp:nvSpPr>
      <dsp:spPr>
        <a:xfrm>
          <a:off x="4619504" y="223953"/>
          <a:ext cx="3801345" cy="1508684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Внесение предложений по </a:t>
          </a: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проекту</a:t>
          </a:r>
          <a:r>
            <a:rPr lang="ru-RU" sz="1900" b="1" kern="1200" dirty="0" smtClean="0">
              <a:solidFill>
                <a:schemeClr val="tx1"/>
              </a:solidFill>
            </a:rPr>
            <a:t> бюджета на  Публичные слушания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4619504" y="223953"/>
        <a:ext cx="3801345" cy="1508684"/>
      </dsp:txXfrm>
    </dsp:sp>
    <dsp:sp modelId="{630AF1F7-5902-4BD6-9924-DECCD3F5A77E}">
      <dsp:nvSpPr>
        <dsp:cNvPr id="0" name=""/>
        <dsp:cNvSpPr/>
      </dsp:nvSpPr>
      <dsp:spPr>
        <a:xfrm rot="5400000">
          <a:off x="6492988" y="2231950"/>
          <a:ext cx="712276" cy="8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400000">
        <a:off x="6492988" y="2231950"/>
        <a:ext cx="712276" cy="820232"/>
      </dsp:txXfrm>
    </dsp:sp>
    <dsp:sp modelId="{0004BF5B-5E28-42EA-AF2D-5FC10F9006C7}">
      <dsp:nvSpPr>
        <dsp:cNvPr id="0" name=""/>
        <dsp:cNvSpPr/>
      </dsp:nvSpPr>
      <dsp:spPr>
        <a:xfrm>
          <a:off x="5113462" y="3071012"/>
          <a:ext cx="3307387" cy="123558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Регистрация перед началом проведения и </a:t>
          </a: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участия</a:t>
          </a:r>
          <a:r>
            <a:rPr lang="ru-RU" sz="1900" b="1" kern="1200" dirty="0" smtClean="0">
              <a:solidFill>
                <a:schemeClr val="tx1"/>
              </a:solidFill>
            </a:rPr>
            <a:t> в Публичных слушаниях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5113462" y="3071012"/>
        <a:ext cx="3307387" cy="12355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54FE03-406C-43DE-933F-F6C47AEFC32D}">
      <dsp:nvSpPr>
        <dsp:cNvPr id="0" name=""/>
        <dsp:cNvSpPr/>
      </dsp:nvSpPr>
      <dsp:spPr>
        <a:xfrm>
          <a:off x="47626" y="0"/>
          <a:ext cx="1460980" cy="1258780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600" b="1" kern="1200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626" y="0"/>
        <a:ext cx="1460980" cy="1258780"/>
      </dsp:txXfrm>
    </dsp:sp>
    <dsp:sp modelId="{CB6B5EEA-136E-45F2-A3CF-983154B33A8B}">
      <dsp:nvSpPr>
        <dsp:cNvPr id="0" name=""/>
        <dsp:cNvSpPr/>
      </dsp:nvSpPr>
      <dsp:spPr>
        <a:xfrm>
          <a:off x="193725" y="1258780"/>
          <a:ext cx="95320" cy="1011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892"/>
              </a:lnTo>
              <a:lnTo>
                <a:pt x="95320" y="101189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2FB1F-5DB8-4ADD-821C-F84CF9D024F2}">
      <dsp:nvSpPr>
        <dsp:cNvPr id="0" name=""/>
        <dsp:cNvSpPr/>
      </dsp:nvSpPr>
      <dsp:spPr>
        <a:xfrm>
          <a:off x="289045" y="1605635"/>
          <a:ext cx="1196507" cy="1330076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41%</a:t>
          </a:r>
        </a:p>
      </dsp:txBody>
      <dsp:txXfrm>
        <a:off x="289045" y="1605635"/>
        <a:ext cx="1196507" cy="1330076"/>
      </dsp:txXfrm>
    </dsp:sp>
    <dsp:sp modelId="{C0B76E15-9A9C-4BB0-AD7E-1C7067266084}">
      <dsp:nvSpPr>
        <dsp:cNvPr id="0" name=""/>
        <dsp:cNvSpPr/>
      </dsp:nvSpPr>
      <dsp:spPr>
        <a:xfrm>
          <a:off x="193725" y="1258780"/>
          <a:ext cx="166347" cy="2684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382"/>
              </a:lnTo>
              <a:lnTo>
                <a:pt x="166347" y="268438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210B4-7D64-4550-A228-6461BA8ADDD6}">
      <dsp:nvSpPr>
        <dsp:cNvPr id="0" name=""/>
        <dsp:cNvSpPr/>
      </dsp:nvSpPr>
      <dsp:spPr>
        <a:xfrm>
          <a:off x="360072" y="3565847"/>
          <a:ext cx="1161572" cy="754632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59%</a:t>
          </a:r>
        </a:p>
      </dsp:txBody>
      <dsp:txXfrm>
        <a:off x="360072" y="3565847"/>
        <a:ext cx="1161572" cy="754632"/>
      </dsp:txXfrm>
    </dsp:sp>
    <dsp:sp modelId="{4DC52CDA-66DC-4C5A-9687-C87C8999915F}">
      <dsp:nvSpPr>
        <dsp:cNvPr id="0" name=""/>
        <dsp:cNvSpPr/>
      </dsp:nvSpPr>
      <dsp:spPr>
        <a:xfrm>
          <a:off x="1807582" y="0"/>
          <a:ext cx="1576207" cy="1188135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Транспортный налог</a:t>
          </a:r>
          <a:endParaRPr lang="ru-RU" sz="1600" b="1" kern="1200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07582" y="0"/>
        <a:ext cx="1576207" cy="1188135"/>
      </dsp:txXfrm>
    </dsp:sp>
    <dsp:sp modelId="{113FA774-B64C-4031-A7BF-F5CF41B5CED0}">
      <dsp:nvSpPr>
        <dsp:cNvPr id="0" name=""/>
        <dsp:cNvSpPr/>
      </dsp:nvSpPr>
      <dsp:spPr>
        <a:xfrm>
          <a:off x="1965203" y="1188135"/>
          <a:ext cx="154669" cy="128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113"/>
              </a:lnTo>
              <a:lnTo>
                <a:pt x="154669" y="128911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F5076-91ED-4B38-9185-EBAFF7A5B224}">
      <dsp:nvSpPr>
        <dsp:cNvPr id="0" name=""/>
        <dsp:cNvSpPr/>
      </dsp:nvSpPr>
      <dsp:spPr>
        <a:xfrm>
          <a:off x="2119872" y="1615788"/>
          <a:ext cx="1151275" cy="172291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19872" y="1615788"/>
        <a:ext cx="1151275" cy="1722919"/>
      </dsp:txXfrm>
    </dsp:sp>
    <dsp:sp modelId="{4BBE0D55-03B4-46CA-962C-56C412A8CB06}">
      <dsp:nvSpPr>
        <dsp:cNvPr id="0" name=""/>
        <dsp:cNvSpPr/>
      </dsp:nvSpPr>
      <dsp:spPr>
        <a:xfrm>
          <a:off x="3802974" y="0"/>
          <a:ext cx="1460980" cy="1151135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600" b="1" kern="1200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2974" y="0"/>
        <a:ext cx="1460980" cy="1151135"/>
      </dsp:txXfrm>
    </dsp:sp>
    <dsp:sp modelId="{1C64AB5A-D3AE-4C8F-85CE-7A4DFEBB43A9}">
      <dsp:nvSpPr>
        <dsp:cNvPr id="0" name=""/>
        <dsp:cNvSpPr/>
      </dsp:nvSpPr>
      <dsp:spPr>
        <a:xfrm>
          <a:off x="3949072" y="1151135"/>
          <a:ext cx="207441" cy="293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9725"/>
              </a:lnTo>
              <a:lnTo>
                <a:pt x="207441" y="293972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39FB0-770D-4CC6-BECE-55D15124FF40}">
      <dsp:nvSpPr>
        <dsp:cNvPr id="0" name=""/>
        <dsp:cNvSpPr/>
      </dsp:nvSpPr>
      <dsp:spPr>
        <a:xfrm>
          <a:off x="4156514" y="3316048"/>
          <a:ext cx="1234785" cy="154962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6514" y="3316048"/>
        <a:ext cx="1234785" cy="1549625"/>
      </dsp:txXfrm>
    </dsp:sp>
    <dsp:sp modelId="{5F772CB0-6E7E-42DD-9F33-40D88509AB46}">
      <dsp:nvSpPr>
        <dsp:cNvPr id="0" name=""/>
        <dsp:cNvSpPr/>
      </dsp:nvSpPr>
      <dsp:spPr>
        <a:xfrm>
          <a:off x="5531168" y="0"/>
          <a:ext cx="1460980" cy="1164379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sz="1600" b="1" kern="1200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31168" y="0"/>
        <a:ext cx="1460980" cy="1164379"/>
      </dsp:txXfrm>
    </dsp:sp>
    <dsp:sp modelId="{A1594818-D40B-4A36-82EE-70C49E12070D}">
      <dsp:nvSpPr>
        <dsp:cNvPr id="0" name=""/>
        <dsp:cNvSpPr/>
      </dsp:nvSpPr>
      <dsp:spPr>
        <a:xfrm>
          <a:off x="5677266" y="1164379"/>
          <a:ext cx="203415" cy="288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1421"/>
              </a:lnTo>
              <a:lnTo>
                <a:pt x="203415" y="28814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55654-0DA6-4E96-B74D-C831FDE115F9}">
      <dsp:nvSpPr>
        <dsp:cNvPr id="0" name=""/>
        <dsp:cNvSpPr/>
      </dsp:nvSpPr>
      <dsp:spPr>
        <a:xfrm>
          <a:off x="5880681" y="3301197"/>
          <a:ext cx="1168784" cy="1489206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80681" y="3301197"/>
        <a:ext cx="1168784" cy="14892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53075A-23E1-40FF-8FBD-C3F0740D322B}">
      <dsp:nvSpPr>
        <dsp:cNvPr id="0" name=""/>
        <dsp:cNvSpPr/>
      </dsp:nvSpPr>
      <dsp:spPr>
        <a:xfrm>
          <a:off x="2415581" y="2052"/>
          <a:ext cx="1810188" cy="1613675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806" tIns="25400" rIns="8880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2023 год     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-13 000,0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5581" y="2052"/>
        <a:ext cx="1810188" cy="1613675"/>
      </dsp:txXfrm>
    </dsp:sp>
    <dsp:sp modelId="{3B65A017-AB65-484B-B35E-4BA28F650CB0}">
      <dsp:nvSpPr>
        <dsp:cNvPr id="0" name=""/>
        <dsp:cNvSpPr/>
      </dsp:nvSpPr>
      <dsp:spPr>
        <a:xfrm>
          <a:off x="3901005" y="1026"/>
          <a:ext cx="1748804" cy="1613675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806" tIns="25400" rIns="8880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2024 год      -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14 500,0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1005" y="1026"/>
        <a:ext cx="1748804" cy="1613675"/>
      </dsp:txXfrm>
    </dsp:sp>
    <dsp:sp modelId="{256F4426-7A2D-4935-B76D-3E13F7374586}">
      <dsp:nvSpPr>
        <dsp:cNvPr id="0" name=""/>
        <dsp:cNvSpPr/>
      </dsp:nvSpPr>
      <dsp:spPr>
        <a:xfrm>
          <a:off x="5327074" y="1026"/>
          <a:ext cx="1908445" cy="1613675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806" tIns="35560" rIns="8880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2025 год      -14 000,0</a:t>
          </a:r>
        </a:p>
      </dsp:txBody>
      <dsp:txXfrm>
        <a:off x="5327074" y="1026"/>
        <a:ext cx="1908445" cy="16136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FB58B1-A897-42ED-81CB-C94AE88411A3}">
      <dsp:nvSpPr>
        <dsp:cNvPr id="0" name=""/>
        <dsp:cNvSpPr/>
      </dsp:nvSpPr>
      <dsp:spPr>
        <a:xfrm>
          <a:off x="0" y="-23851"/>
          <a:ext cx="6192687" cy="232765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001B9-E1F4-484C-8DAB-2E465342BB4B}">
      <dsp:nvSpPr>
        <dsp:cNvPr id="0" name=""/>
        <dsp:cNvSpPr/>
      </dsp:nvSpPr>
      <dsp:spPr>
        <a:xfrm>
          <a:off x="216033" y="144018"/>
          <a:ext cx="2771288" cy="20387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8C0AC-11B2-47EC-9CC4-9E9F0D04D65F}">
      <dsp:nvSpPr>
        <dsp:cNvPr id="0" name=""/>
        <dsp:cNvSpPr/>
      </dsp:nvSpPr>
      <dsp:spPr>
        <a:xfrm rot="10800000">
          <a:off x="186491" y="2446925"/>
          <a:ext cx="2771288" cy="21134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бюджета       1 </a:t>
          </a:r>
          <a:r>
            <a:rPr lang="ru-RU" sz="3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648 581,8 тыс.руб</a:t>
          </a:r>
          <a:r>
            <a:rPr lang="ru-RU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10800000">
        <a:off x="186491" y="2446925"/>
        <a:ext cx="2771288" cy="2113430"/>
      </dsp:txXfrm>
    </dsp:sp>
    <dsp:sp modelId="{4E55A5B7-7FBF-4A3E-91F4-7749A3C025C3}">
      <dsp:nvSpPr>
        <dsp:cNvPr id="0" name=""/>
        <dsp:cNvSpPr/>
      </dsp:nvSpPr>
      <dsp:spPr>
        <a:xfrm>
          <a:off x="3240367" y="216026"/>
          <a:ext cx="2771288" cy="18947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626B5-ABBD-4140-AD1B-55FBCF71345F}">
      <dsp:nvSpPr>
        <dsp:cNvPr id="0" name=""/>
        <dsp:cNvSpPr/>
      </dsp:nvSpPr>
      <dsp:spPr>
        <a:xfrm rot="10800000">
          <a:off x="3234908" y="2446925"/>
          <a:ext cx="2771288" cy="21134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      1 </a:t>
          </a:r>
          <a:r>
            <a:rPr lang="ru-RU" sz="3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661 581,8 тыс</a:t>
          </a:r>
          <a:r>
            <a:rPr lang="ru-RU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руб.</a:t>
          </a:r>
        </a:p>
      </dsp:txBody>
      <dsp:txXfrm rot="10800000">
        <a:off x="3234908" y="2446925"/>
        <a:ext cx="2771288" cy="21134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438931-25DA-4FDA-AD21-BE03848C81BA}">
      <dsp:nvSpPr>
        <dsp:cNvPr id="0" name=""/>
        <dsp:cNvSpPr/>
      </dsp:nvSpPr>
      <dsp:spPr>
        <a:xfrm rot="5400000">
          <a:off x="1728951" y="-1078561"/>
          <a:ext cx="1381226" cy="354105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</dsp:txBody>
      <dsp:txXfrm rot="5400000">
        <a:off x="1728951" y="-1078561"/>
        <a:ext cx="1381226" cy="3541051"/>
      </dsp:txXfrm>
    </dsp:sp>
    <dsp:sp modelId="{5C8B2B31-8A87-4C52-BC3A-7C2FAC617753}">
      <dsp:nvSpPr>
        <dsp:cNvPr id="0" name=""/>
        <dsp:cNvSpPr/>
      </dsp:nvSpPr>
      <dsp:spPr>
        <a:xfrm rot="5400000">
          <a:off x="5883892" y="-983501"/>
          <a:ext cx="898269" cy="31555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13 000,0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тыс.руб.</a:t>
          </a:r>
        </a:p>
      </dsp:txBody>
      <dsp:txXfrm rot="5400000">
        <a:off x="5883892" y="-983501"/>
        <a:ext cx="898269" cy="31555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639223" y="465326"/>
          <a:ext cx="3336312" cy="1102643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sz="1800" b="1" kern="1200" baseline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8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sz="1800" kern="1200" baseline="0" dirty="0">
            <a:solidFill>
              <a:srgbClr val="0070C0"/>
            </a:solidFill>
          </a:endParaRPr>
        </a:p>
      </dsp:txBody>
      <dsp:txXfrm>
        <a:off x="2639223" y="465326"/>
        <a:ext cx="3336312" cy="1102643"/>
      </dsp:txXfrm>
    </dsp:sp>
    <dsp:sp modelId="{D4ED46AC-F844-428B-968D-F34BA5E09DED}">
      <dsp:nvSpPr>
        <dsp:cNvPr id="0" name=""/>
        <dsp:cNvSpPr/>
      </dsp:nvSpPr>
      <dsp:spPr>
        <a:xfrm rot="10943238">
          <a:off x="1106883" y="756548"/>
          <a:ext cx="1461124" cy="31425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0" y="134558"/>
          <a:ext cx="2215036" cy="1497371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4558"/>
        <a:ext cx="2215036" cy="1497371"/>
      </dsp:txXfrm>
    </dsp:sp>
    <dsp:sp modelId="{1D33FFE0-B798-413A-9B75-8F3A48951FD5}">
      <dsp:nvSpPr>
        <dsp:cNvPr id="0" name=""/>
        <dsp:cNvSpPr/>
      </dsp:nvSpPr>
      <dsp:spPr>
        <a:xfrm rot="21448132">
          <a:off x="6036305" y="754153"/>
          <a:ext cx="1309364" cy="31425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09116" y="131687"/>
          <a:ext cx="1871829" cy="1501360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6409116" y="131687"/>
        <a:ext cx="1871829" cy="15013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664459" y="457300"/>
          <a:ext cx="3280156" cy="1084084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sz="16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sz="1600" kern="1200" baseline="0" dirty="0">
            <a:solidFill>
              <a:srgbClr val="0070C0"/>
            </a:solidFill>
          </a:endParaRPr>
        </a:p>
      </dsp:txBody>
      <dsp:txXfrm>
        <a:off x="2664459" y="457300"/>
        <a:ext cx="3280156" cy="1084084"/>
      </dsp:txXfrm>
    </dsp:sp>
    <dsp:sp modelId="{D4ED46AC-F844-428B-968D-F34BA5E09DED}">
      <dsp:nvSpPr>
        <dsp:cNvPr id="0" name=""/>
        <dsp:cNvSpPr/>
      </dsp:nvSpPr>
      <dsp:spPr>
        <a:xfrm rot="10905839">
          <a:off x="1088522" y="768857"/>
          <a:ext cx="1496320" cy="30896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0" y="164225"/>
          <a:ext cx="2177753" cy="1472168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0" y="164225"/>
        <a:ext cx="2177753" cy="1472168"/>
      </dsp:txXfrm>
    </dsp:sp>
    <dsp:sp modelId="{1D33FFE0-B798-413A-9B75-8F3A48951FD5}">
      <dsp:nvSpPr>
        <dsp:cNvPr id="0" name=""/>
        <dsp:cNvSpPr/>
      </dsp:nvSpPr>
      <dsp:spPr>
        <a:xfrm rot="21451654">
          <a:off x="6008815" y="742069"/>
          <a:ext cx="1352598" cy="30896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40622" y="129331"/>
          <a:ext cx="1840323" cy="1476089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6440622" y="129331"/>
        <a:ext cx="1840323" cy="147608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698646" y="446534"/>
          <a:ext cx="3204181" cy="1058974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sz="15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sz="1500" kern="1200" baseline="0" dirty="0">
            <a:solidFill>
              <a:srgbClr val="0070C0"/>
            </a:solidFill>
          </a:endParaRPr>
        </a:p>
      </dsp:txBody>
      <dsp:txXfrm>
        <a:off x="2698646" y="446534"/>
        <a:ext cx="3204181" cy="1058974"/>
      </dsp:txXfrm>
    </dsp:sp>
    <dsp:sp modelId="{D4ED46AC-F844-428B-968D-F34BA5E09DED}">
      <dsp:nvSpPr>
        <dsp:cNvPr id="0" name=""/>
        <dsp:cNvSpPr/>
      </dsp:nvSpPr>
      <dsp:spPr>
        <a:xfrm rot="10935934">
          <a:off x="1063047" y="727827"/>
          <a:ext cx="1557014" cy="301807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0" y="128920"/>
          <a:ext cx="2127311" cy="1438069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sz="14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0" y="128920"/>
        <a:ext cx="2127311" cy="1438069"/>
      </dsp:txXfrm>
    </dsp:sp>
    <dsp:sp modelId="{1D33FFE0-B798-413A-9B75-8F3A48951FD5}">
      <dsp:nvSpPr>
        <dsp:cNvPr id="0" name=""/>
        <dsp:cNvSpPr/>
      </dsp:nvSpPr>
      <dsp:spPr>
        <a:xfrm rot="21456267">
          <a:off x="5971585" y="725701"/>
          <a:ext cx="1411128" cy="301807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83248" y="126164"/>
          <a:ext cx="1797697" cy="1441900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6483248" y="126164"/>
        <a:ext cx="1797697" cy="14419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208263" y="1585469"/>
          <a:ext cx="2291499" cy="2259340"/>
        </a:xfrm>
        <a:prstGeom prst="ellipse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2023 год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661 581,8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dsp:txBody>
      <dsp:txXfrm>
        <a:off x="3208263" y="1585469"/>
        <a:ext cx="2291499" cy="2259340"/>
      </dsp:txXfrm>
    </dsp:sp>
    <dsp:sp modelId="{4731EA70-1FA8-49F5-A6BF-4AE9CB97C303}">
      <dsp:nvSpPr>
        <dsp:cNvPr id="0" name=""/>
        <dsp:cNvSpPr/>
      </dsp:nvSpPr>
      <dsp:spPr>
        <a:xfrm rot="16260366">
          <a:off x="4230614" y="1101028"/>
          <a:ext cx="295980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6260366">
        <a:off x="4230614" y="1101028"/>
        <a:ext cx="295980" cy="427602"/>
      </dsp:txXfrm>
    </dsp:sp>
    <dsp:sp modelId="{E2EC1D87-F728-458A-8AB1-7A3D78F9D25E}">
      <dsp:nvSpPr>
        <dsp:cNvPr id="0" name=""/>
        <dsp:cNvSpPr/>
      </dsp:nvSpPr>
      <dsp:spPr>
        <a:xfrm>
          <a:off x="3889425" y="21224"/>
          <a:ext cx="1006124" cy="1006124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889425" y="21224"/>
        <a:ext cx="1006124" cy="1006124"/>
      </dsp:txXfrm>
    </dsp:sp>
    <dsp:sp modelId="{A0E222DD-64BD-4A89-BBB9-2B80D8318D4A}">
      <dsp:nvSpPr>
        <dsp:cNvPr id="0" name=""/>
        <dsp:cNvSpPr/>
      </dsp:nvSpPr>
      <dsp:spPr>
        <a:xfrm rot="18342319">
          <a:off x="5026597" y="1358460"/>
          <a:ext cx="297634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8342319">
        <a:off x="5026597" y="1358460"/>
        <a:ext cx="297634" cy="427602"/>
      </dsp:txXfrm>
    </dsp:sp>
    <dsp:sp modelId="{73BC26A8-8D0F-45E6-9E3B-37EADD227262}">
      <dsp:nvSpPr>
        <dsp:cNvPr id="0" name=""/>
        <dsp:cNvSpPr/>
      </dsp:nvSpPr>
      <dsp:spPr>
        <a:xfrm>
          <a:off x="5134735" y="425850"/>
          <a:ext cx="1006124" cy="1006124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134735" y="425850"/>
        <a:ext cx="1006124" cy="1006124"/>
      </dsp:txXfrm>
    </dsp:sp>
    <dsp:sp modelId="{06F93DE9-E67A-4CE1-BC6B-5C458B1137B0}">
      <dsp:nvSpPr>
        <dsp:cNvPr id="0" name=""/>
        <dsp:cNvSpPr/>
      </dsp:nvSpPr>
      <dsp:spPr>
        <a:xfrm rot="20430380">
          <a:off x="5534482" y="2033617"/>
          <a:ext cx="281592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20430380">
        <a:off x="5534482" y="2033617"/>
        <a:ext cx="281592" cy="427602"/>
      </dsp:txXfrm>
    </dsp:sp>
    <dsp:sp modelId="{D8B200F5-4D07-49B2-A587-C2FE6CEC49F8}">
      <dsp:nvSpPr>
        <dsp:cNvPr id="0" name=""/>
        <dsp:cNvSpPr/>
      </dsp:nvSpPr>
      <dsp:spPr>
        <a:xfrm>
          <a:off x="5904380" y="1485175"/>
          <a:ext cx="1006124" cy="1006124"/>
        </a:xfrm>
        <a:prstGeom prst="ellipse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904380" y="1485175"/>
        <a:ext cx="1006124" cy="1006124"/>
      </dsp:txXfrm>
    </dsp:sp>
    <dsp:sp modelId="{E7EAB10C-E176-4610-B2C6-BE8F83AD0F9B}">
      <dsp:nvSpPr>
        <dsp:cNvPr id="0" name=""/>
        <dsp:cNvSpPr/>
      </dsp:nvSpPr>
      <dsp:spPr>
        <a:xfrm rot="950221">
          <a:off x="5553243" y="2878121"/>
          <a:ext cx="258035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950221">
        <a:off x="5553243" y="2878121"/>
        <a:ext cx="258035" cy="427602"/>
      </dsp:txXfrm>
    </dsp:sp>
    <dsp:sp modelId="{FFE63D16-C443-42C8-BB30-4CA61876A647}">
      <dsp:nvSpPr>
        <dsp:cNvPr id="0" name=""/>
        <dsp:cNvSpPr/>
      </dsp:nvSpPr>
      <dsp:spPr>
        <a:xfrm>
          <a:off x="5904380" y="2794572"/>
          <a:ext cx="1006124" cy="1006124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904380" y="2794572"/>
        <a:ext cx="1006124" cy="1006124"/>
      </dsp:txXfrm>
    </dsp:sp>
    <dsp:sp modelId="{FA950D33-9BD9-4D37-A533-789F5554AFB5}">
      <dsp:nvSpPr>
        <dsp:cNvPr id="0" name=""/>
        <dsp:cNvSpPr/>
      </dsp:nvSpPr>
      <dsp:spPr>
        <a:xfrm rot="3118628">
          <a:off x="5068602" y="3566166"/>
          <a:ext cx="236059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3118628">
        <a:off x="5068602" y="3566166"/>
        <a:ext cx="236059" cy="427602"/>
      </dsp:txXfrm>
    </dsp:sp>
    <dsp:sp modelId="{EB1C3899-7B42-47CD-912B-DD035472498D}">
      <dsp:nvSpPr>
        <dsp:cNvPr id="0" name=""/>
        <dsp:cNvSpPr/>
      </dsp:nvSpPr>
      <dsp:spPr>
        <a:xfrm>
          <a:off x="5134735" y="3853896"/>
          <a:ext cx="1006124" cy="1006124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134735" y="3853896"/>
        <a:ext cx="1006124" cy="1006124"/>
      </dsp:txXfrm>
    </dsp:sp>
    <dsp:sp modelId="{2F5553CB-2478-4421-B002-5FA728364A78}">
      <dsp:nvSpPr>
        <dsp:cNvPr id="0" name=""/>
        <dsp:cNvSpPr/>
      </dsp:nvSpPr>
      <dsp:spPr>
        <a:xfrm rot="5335375">
          <a:off x="4269294" y="3831602"/>
          <a:ext cx="219456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5335375">
        <a:off x="4269294" y="3831602"/>
        <a:ext cx="219456" cy="427602"/>
      </dsp:txXfrm>
    </dsp:sp>
    <dsp:sp modelId="{FED909B6-8F19-4D98-AAC2-EBEEF4830C2B}">
      <dsp:nvSpPr>
        <dsp:cNvPr id="0" name=""/>
        <dsp:cNvSpPr/>
      </dsp:nvSpPr>
      <dsp:spPr>
        <a:xfrm>
          <a:off x="3889425" y="4258522"/>
          <a:ext cx="1006124" cy="1006124"/>
        </a:xfrm>
        <a:prstGeom prst="ellipse">
          <a:avLst/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889425" y="4258522"/>
        <a:ext cx="1006124" cy="1006124"/>
      </dsp:txXfrm>
    </dsp:sp>
    <dsp:sp modelId="{A0B7EB92-DF16-476D-BB87-6C0D26E26F61}">
      <dsp:nvSpPr>
        <dsp:cNvPr id="0" name=""/>
        <dsp:cNvSpPr/>
      </dsp:nvSpPr>
      <dsp:spPr>
        <a:xfrm rot="7571187">
          <a:off x="3489241" y="3596407"/>
          <a:ext cx="233739" cy="42760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7571187">
        <a:off x="3489241" y="3596407"/>
        <a:ext cx="233739" cy="427602"/>
      </dsp:txXfrm>
    </dsp:sp>
    <dsp:sp modelId="{69EA0517-EDCB-4CEB-899F-D56DCF7B4404}">
      <dsp:nvSpPr>
        <dsp:cNvPr id="0" name=""/>
        <dsp:cNvSpPr/>
      </dsp:nvSpPr>
      <dsp:spPr>
        <a:xfrm>
          <a:off x="2623313" y="3890263"/>
          <a:ext cx="1006124" cy="1006124"/>
        </a:xfrm>
        <a:prstGeom prst="ellipse">
          <a:avLst/>
        </a:prstGeom>
        <a:solidFill>
          <a:srgbClr val="92F2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623313" y="3890263"/>
        <a:ext cx="1006124" cy="1006124"/>
      </dsp:txXfrm>
    </dsp:sp>
    <dsp:sp modelId="{7A035AEB-3A20-4DC3-9A60-032AB2743B03}">
      <dsp:nvSpPr>
        <dsp:cNvPr id="0" name=""/>
        <dsp:cNvSpPr/>
      </dsp:nvSpPr>
      <dsp:spPr>
        <a:xfrm rot="9814743">
          <a:off x="2954655" y="2881490"/>
          <a:ext cx="218903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9814743">
        <a:off x="2954655" y="2881490"/>
        <a:ext cx="218903" cy="427602"/>
      </dsp:txXfrm>
    </dsp:sp>
    <dsp:sp modelId="{83F11675-07D9-406F-853D-13FD28BBB805}">
      <dsp:nvSpPr>
        <dsp:cNvPr id="0" name=""/>
        <dsp:cNvSpPr/>
      </dsp:nvSpPr>
      <dsp:spPr>
        <a:xfrm>
          <a:off x="1874469" y="2794572"/>
          <a:ext cx="1006124" cy="1006124"/>
        </a:xfrm>
        <a:prstGeom prst="ellipse">
          <a:avLst/>
        </a:prstGeom>
        <a:solidFill>
          <a:srgbClr val="64AD0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874469" y="2794572"/>
        <a:ext cx="1006124" cy="1006124"/>
      </dsp:txXfrm>
    </dsp:sp>
    <dsp:sp modelId="{DF27FC25-052B-426A-9E06-117E992234F6}">
      <dsp:nvSpPr>
        <dsp:cNvPr id="0" name=""/>
        <dsp:cNvSpPr/>
      </dsp:nvSpPr>
      <dsp:spPr>
        <a:xfrm rot="12011539">
          <a:off x="2949908" y="2029681"/>
          <a:ext cx="243297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2011539">
        <a:off x="2949908" y="2029681"/>
        <a:ext cx="243297" cy="427602"/>
      </dsp:txXfrm>
    </dsp:sp>
    <dsp:sp modelId="{EDA34655-9131-4731-957F-5382F53A0660}">
      <dsp:nvSpPr>
        <dsp:cNvPr id="0" name=""/>
        <dsp:cNvSpPr/>
      </dsp:nvSpPr>
      <dsp:spPr>
        <a:xfrm>
          <a:off x="1874469" y="1485175"/>
          <a:ext cx="1006124" cy="1006124"/>
        </a:xfrm>
        <a:prstGeom prst="ellipse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874469" y="1485175"/>
        <a:ext cx="1006124" cy="1006124"/>
      </dsp:txXfrm>
    </dsp:sp>
    <dsp:sp modelId="{553B84E4-4A31-43DB-B3BF-8E8EF2B79F2D}">
      <dsp:nvSpPr>
        <dsp:cNvPr id="0" name=""/>
        <dsp:cNvSpPr/>
      </dsp:nvSpPr>
      <dsp:spPr>
        <a:xfrm rot="14157341">
          <a:off x="3440885" y="1353000"/>
          <a:ext cx="274542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4157341">
        <a:off x="3440885" y="1353000"/>
        <a:ext cx="274542" cy="427602"/>
      </dsp:txXfrm>
    </dsp:sp>
    <dsp:sp modelId="{E0AC84DD-2093-416F-85DE-E547FE520660}">
      <dsp:nvSpPr>
        <dsp:cNvPr id="0" name=""/>
        <dsp:cNvSpPr/>
      </dsp:nvSpPr>
      <dsp:spPr>
        <a:xfrm>
          <a:off x="2644114" y="425850"/>
          <a:ext cx="1006124" cy="10061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644114" y="425850"/>
        <a:ext cx="1006124" cy="100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0.55932</cdr:x>
      <cdr:y>0.34</cdr:y>
    </cdr:from>
    <cdr:to>
      <cdr:x>0.87705</cdr:x>
      <cdr:y>0.67984</cdr:y>
    </cdr:to>
    <cdr:sp macro="" textlink="">
      <cdr:nvSpPr>
        <cdr:cNvPr id="2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52527" y="1224135"/>
          <a:ext cx="2699685" cy="12235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1 661 581,8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тыс.руб. </a:t>
          </a:r>
        </a:p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расходы бюджета</a:t>
          </a:r>
        </a:p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 на 2023год</a:t>
          </a:r>
        </a:p>
        <a:p xmlns:a="http://schemas.openxmlformats.org/drawingml/2006/main">
          <a:pPr algn="ctr"/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0.6277</cdr:x>
      <cdr:y>0.18691</cdr:y>
    </cdr:from>
    <cdr:to>
      <cdr:x>0.98064</cdr:x>
      <cdr:y>0.51542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52985" y="1340768"/>
          <a:ext cx="3291015" cy="2356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Times New Roman" pitchFamily="18" charset="0"/>
              <a:cs typeface="Times New Roman" pitchFamily="18" charset="0"/>
            </a:rPr>
            <a:t>На реализацию 17 муниципальных программ    в 2023 году </a:t>
          </a:r>
        </a:p>
        <a:p xmlns:a="http://schemas.openxmlformats.org/drawingml/2006/main">
          <a:pPr algn="ctr"/>
          <a:r>
            <a:rPr lang="ru-RU" sz="1800" b="1" dirty="0">
              <a:latin typeface="Times New Roman" pitchFamily="18" charset="0"/>
              <a:cs typeface="Times New Roman" pitchFamily="18" charset="0"/>
            </a:rPr>
            <a:t>будет направлено</a:t>
          </a:r>
        </a:p>
        <a:p xmlns:a="http://schemas.openxmlformats.org/drawingml/2006/main">
          <a:pPr algn="ctr"/>
          <a:r>
            <a:rPr lang="ru-RU" sz="1800" b="1" dirty="0">
              <a:latin typeface="Times New Roman" pitchFamily="18" charset="0"/>
              <a:cs typeface="Times New Roman" pitchFamily="18" charset="0"/>
            </a:rPr>
            <a:t>1 569 708,0 тыс. рублей</a:t>
          </a:r>
          <a:endParaRPr lang="ru-RU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925" tIns="45961" rIns="91925" bIns="45961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1163" cy="496888"/>
          </a:xfrm>
          <a:prstGeom prst="rect">
            <a:avLst/>
          </a:prstGeom>
        </p:spPr>
        <p:txBody>
          <a:bodyPr vert="horz" lIns="91925" tIns="45961" rIns="91925" bIns="45961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621DB4D-0492-4D3F-BA60-9E443A9FA19A}" type="datetimeFigureOut">
              <a:rPr lang="ru-RU"/>
              <a:pPr>
                <a:defRPr/>
              </a:pPr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1163" cy="496887"/>
          </a:xfrm>
          <a:prstGeom prst="rect">
            <a:avLst/>
          </a:prstGeom>
        </p:spPr>
        <p:txBody>
          <a:bodyPr vert="horz" lIns="91925" tIns="45961" rIns="91925" bIns="45961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7213"/>
            <a:ext cx="2951163" cy="496887"/>
          </a:xfrm>
          <a:prstGeom prst="rect">
            <a:avLst/>
          </a:prstGeom>
        </p:spPr>
        <p:txBody>
          <a:bodyPr vert="horz" lIns="91925" tIns="45961" rIns="91925" bIns="45961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17289CD-AE18-4D49-AA13-630E576A3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925" tIns="45961" rIns="91925" bIns="45961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1163" cy="496888"/>
          </a:xfrm>
          <a:prstGeom prst="rect">
            <a:avLst/>
          </a:prstGeom>
        </p:spPr>
        <p:txBody>
          <a:bodyPr vert="horz" lIns="91925" tIns="45961" rIns="91925" bIns="45961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880C4AD-2A22-4844-8120-E7F95E0AF2CC}" type="datetimeFigureOut">
              <a:rPr lang="ru-RU"/>
              <a:pPr>
                <a:defRPr/>
              </a:pPr>
              <a:t>18.08.2023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25" tIns="45961" rIns="91925" bIns="4596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51475" cy="4475163"/>
          </a:xfrm>
          <a:prstGeom prst="rect">
            <a:avLst/>
          </a:prstGeom>
        </p:spPr>
        <p:txBody>
          <a:bodyPr vert="horz" lIns="91925" tIns="45961" rIns="91925" bIns="45961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1163" cy="496887"/>
          </a:xfrm>
          <a:prstGeom prst="rect">
            <a:avLst/>
          </a:prstGeom>
        </p:spPr>
        <p:txBody>
          <a:bodyPr vert="horz" lIns="91925" tIns="45961" rIns="91925" bIns="45961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7213"/>
            <a:ext cx="2951163" cy="496887"/>
          </a:xfrm>
          <a:prstGeom prst="rect">
            <a:avLst/>
          </a:prstGeom>
        </p:spPr>
        <p:txBody>
          <a:bodyPr vert="horz" lIns="91925" tIns="45961" rIns="91925" bIns="45961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951782-9743-45BE-BA47-C2CE6EFDF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EC3F32-6F42-4AC3-8A04-D277546CF49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2F8333-18B0-4D49-A955-93330909F66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427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BF54B96-0559-4073-9C88-9FE2A9856DBA}" type="slidenum">
              <a:rPr lang="ru-RU" altLang="ru-RU"/>
              <a:pPr>
                <a:defRPr/>
              </a:pPr>
              <a:t>36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1843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3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AA08-4C4E-489B-92C9-7E301A61B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E5B1-771C-473F-BFE5-38520BE11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3FA45-43CE-4019-8A1A-517C9BC31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0396-9B22-4520-AC59-67CE53DC6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0A046-63BE-4F2A-BE86-9BAEAF7EB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6E35-038C-40AB-A147-A48D93598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62BDC-8F32-4A81-8534-C8BA2E500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33407-0812-4FC5-84B0-C016BBD2E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2DA6C-68A7-4DDC-85DD-59DE824E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60A6D-6F1C-457F-8E09-95D765C99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080BC-D1E5-4E3F-A80D-F2D86DE74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33EEB-405F-4CA1-A0DE-F59BF4D2C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E8444-17F1-4A78-95AA-A45151AAA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BC3BB6F0-0D54-4933-B577-662D91F54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833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  <p:sldLayoutId id="2147484543" r:id="rId12"/>
    <p:sldLayoutId id="214748454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diagramData" Target="../diagrams/data9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24744"/>
            <a:ext cx="9144000" cy="3528393"/>
          </a:xfrm>
        </p:spPr>
        <p:txBody>
          <a:bodyPr/>
          <a:lstStyle/>
          <a:p>
            <a:pPr algn="r" eaLnBrk="1" hangingPunct="1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2023 год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плановый 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период 2024 и 2025 годов 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Решение Думы МО Алапаевское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от 15.12.2022 № 172</a:t>
            </a:r>
            <a:endParaRPr lang="ru-RU" altLang="ru-RU" sz="1800" b="1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260350"/>
            <a:ext cx="5010150" cy="72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МУНИЦИПАЛЬНОЕ ОБРАЗОВАНИЕ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АЛАПАЕВСКОЕ</a:t>
            </a:r>
          </a:p>
        </p:txBody>
      </p:sp>
      <p:pic>
        <p:nvPicPr>
          <p:cNvPr id="3076" name="Picture 6" descr="C:\Documents and Settings\Зенкова ОА\Рабочий стол\Герб МО Алапаевское.tif"/>
          <p:cNvPicPr>
            <a:picLocks noChangeAspect="1" noChangeArrowheads="1"/>
          </p:cNvPicPr>
          <p:nvPr/>
        </p:nvPicPr>
        <p:blipFill>
          <a:blip r:embed="rId3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1331913" y="0"/>
            <a:ext cx="852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91000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C:\Users\Kazna3\Desktop\для презентации бюд.планиров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2738"/>
            <a:ext cx="43656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D3D45-BC8B-4875-BF10-063F1748EB0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981075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 2023 год плановый период 2024 и 2025 годов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-324544" y="5085184"/>
          <a:ext cx="9649072" cy="161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042988" y="5589588"/>
            <a:ext cx="1123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Дефицит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7667625" y="1196975"/>
            <a:ext cx="1368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323528" y="1124744"/>
          <a:ext cx="9001000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5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699792" y="332656"/>
          <a:ext cx="61926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179388" y="692150"/>
            <a:ext cx="24479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alt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на 2023 год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95536" y="5013176"/>
          <a:ext cx="8496944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39DDF-2AB2-4074-ADE5-7B8FDFAEFA9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491880" y="2708920"/>
            <a:ext cx="2232025" cy="576262"/>
          </a:xfrm>
          <a:prstGeom prst="rightArrow">
            <a:avLst/>
          </a:prstGeom>
          <a:solidFill>
            <a:srgbClr val="00CC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3276091" y="1631037"/>
            <a:ext cx="2447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9 957,3 тыс.руб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99,4%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6"/>
          <p:cNvSpPr>
            <a:spLocks noChangeArrowheads="1"/>
          </p:cNvSpPr>
          <p:nvPr/>
        </p:nvSpPr>
        <p:spPr bwMode="auto">
          <a:xfrm>
            <a:off x="539552" y="0"/>
            <a:ext cx="82946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Сравнение доходной части бюджета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 Алапаевское на 2023 год с первоначальным прогнозом на 2022 год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6300788" y="4076700"/>
            <a:ext cx="15843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1 648 581,8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900113" y="3860800"/>
            <a:ext cx="18351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1 658 539,1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275856" y="2492896"/>
          <a:ext cx="56166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-468560" y="2348880"/>
          <a:ext cx="6192688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/>
              <a:t>	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95536" y="260648"/>
            <a:ext cx="4537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2023 год</a:t>
            </a:r>
          </a:p>
        </p:txBody>
      </p:sp>
      <p:sp>
        <p:nvSpPr>
          <p:cNvPr id="2355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804025" y="6237288"/>
            <a:ext cx="2133600" cy="457200"/>
          </a:xfrm>
        </p:spPr>
        <p:txBody>
          <a:bodyPr/>
          <a:lstStyle/>
          <a:p>
            <a:pPr>
              <a:defRPr/>
            </a:pPr>
            <a:fld id="{56FE4ED1-2FD7-42EA-9AF5-A8B26253908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327650" y="260648"/>
            <a:ext cx="3816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на 2023 год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-1395536"/>
          <a:ext cx="4860032" cy="8236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572000" y="-1971600"/>
          <a:ext cx="4320480" cy="88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20725"/>
          </a:xfrm>
        </p:spPr>
        <p:txBody>
          <a:bodyPr/>
          <a:lstStyle/>
          <a:p>
            <a:pPr algn="ctr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Крупнейшие налогоплательщики муниципального образования Алапаевское</a:t>
            </a:r>
          </a:p>
        </p:txBody>
      </p:sp>
      <p:sp>
        <p:nvSpPr>
          <p:cNvPr id="14339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B92BBF-51E7-4BFC-B5E9-565FA429CC98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pic>
        <p:nvPicPr>
          <p:cNvPr id="17412" name="Picture 2" descr="C:\Users\Kazna3\Desktop\logo_green_rus_thum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1196975"/>
            <a:ext cx="1655763" cy="719138"/>
          </a:xfrm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827088" y="1341438"/>
            <a:ext cx="3816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НАО «СВЕЗА Верхняя Синячиха»</a:t>
            </a:r>
          </a:p>
        </p:txBody>
      </p:sp>
      <p:pic>
        <p:nvPicPr>
          <p:cNvPr id="17414" name="Picture 3" descr="C:\Users\Kazna3\Desktop\logo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9891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900113" y="2060575"/>
            <a:ext cx="4608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ГБУЗ СО "Алапаевская ЦРБ"</a:t>
            </a:r>
          </a:p>
        </p:txBody>
      </p:sp>
      <p:pic>
        <p:nvPicPr>
          <p:cNvPr id="17416" name="Picture 4" descr="C:\Users\Kazna3\Desktop\logo-1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708275"/>
            <a:ext cx="15128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971550" y="2781300"/>
            <a:ext cx="446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ООО "Алапаевский молочный комбинат"</a:t>
            </a:r>
          </a:p>
        </p:txBody>
      </p:sp>
      <p:pic>
        <p:nvPicPr>
          <p:cNvPr id="17418" name="Picture 5" descr="C:\Users\Kazna3\Desktop\Изображение-2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005263"/>
            <a:ext cx="16049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900113" y="4221163"/>
            <a:ext cx="4465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СПК "Колхоз им.Чапаева"</a:t>
            </a:r>
          </a:p>
        </p:txBody>
      </p:sp>
      <p:pic>
        <p:nvPicPr>
          <p:cNvPr id="17420" name="Picture 6" descr="C:\Users\Kazna3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5084763"/>
            <a:ext cx="2087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Box 16"/>
          <p:cNvSpPr txBox="1">
            <a:spLocks noChangeArrowheads="1"/>
          </p:cNvSpPr>
          <p:nvPr/>
        </p:nvSpPr>
        <p:spPr bwMode="auto">
          <a:xfrm>
            <a:off x="971550" y="5157788"/>
            <a:ext cx="338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ООО "Лестех"</a:t>
            </a:r>
          </a:p>
        </p:txBody>
      </p:sp>
      <p:sp>
        <p:nvSpPr>
          <p:cNvPr id="17422" name="TextBox 17"/>
          <p:cNvSpPr txBox="1">
            <a:spLocks noChangeArrowheads="1"/>
          </p:cNvSpPr>
          <p:nvPr/>
        </p:nvSpPr>
        <p:spPr bwMode="auto">
          <a:xfrm>
            <a:off x="971550" y="5876925"/>
            <a:ext cx="302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СХПК "ПЛАМЯ"</a:t>
            </a:r>
          </a:p>
        </p:txBody>
      </p:sp>
      <p:sp>
        <p:nvSpPr>
          <p:cNvPr id="17423" name="TextBox 19"/>
          <p:cNvSpPr txBox="1">
            <a:spLocks noChangeArrowheads="1"/>
          </p:cNvSpPr>
          <p:nvPr/>
        </p:nvSpPr>
        <p:spPr bwMode="auto">
          <a:xfrm>
            <a:off x="971550" y="3500438"/>
            <a:ext cx="3671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ЗАО "ВСЛХЗ" </a:t>
            </a:r>
          </a:p>
        </p:txBody>
      </p:sp>
      <p:sp>
        <p:nvSpPr>
          <p:cNvPr id="21" name="Минус 20"/>
          <p:cNvSpPr/>
          <p:nvPr/>
        </p:nvSpPr>
        <p:spPr>
          <a:xfrm>
            <a:off x="468313" y="836613"/>
            <a:ext cx="8353425" cy="460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-1763712" y="3860800"/>
            <a:ext cx="48958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6" name="Picture 7" descr="C:\Users\Kazna3\Desktop\Logo_rus_gra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3429000"/>
            <a:ext cx="14398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9" descr="C:\Users\Kazna3\Desktop\nastol.com.ua-387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5732463"/>
            <a:ext cx="22336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D68217D2-A7DF-4383-980A-19131F3CBBD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276600" y="0"/>
            <a:ext cx="3743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0" y="2492896"/>
            <a:ext cx="89285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Стабильный рост прогнозируемого уровня поступлений НДФЛ обусловлен сохранением в 2021 и 2022 годах, а также на протяжении всего планируемого периода, величины норматива зачисления в бюджет муниципального образования данного налога, а также ожиданиями увеличения уровня фонда заработной платы в соответствии с Прогнозом социально-экономического развития МО Алапаевское на 11,5% в 2023 к 2022 году, на 9,2% в 2024 к 2023 году, на 9% в 2025 к 2024 году </a:t>
            </a: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179512" y="5589240"/>
            <a:ext cx="88569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Положительная динамика прогноза по акцизам на 2023–2025 годы обусловлена изменениями федерального законодательства, предусматривающими рост ставок акцизов в среднем на 4%, а также нормативов распределения доходов от акцизов в целях формирования дорожных фондов субъектов Российской Федерации в соответствии с проектом Федерального закона "О федеральном бюджете на 2023 год и плановый период 20247 и 2025 годов" до 3,2982 в 2023 году, до 3,3244 в 2024 году, до 3,2868 в 2025 году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7559675" y="0"/>
            <a:ext cx="158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2296" name="TextBox 1"/>
          <p:cNvSpPr txBox="1">
            <a:spLocks noChangeArrowheads="1"/>
          </p:cNvSpPr>
          <p:nvPr/>
        </p:nvSpPr>
        <p:spPr bwMode="auto">
          <a:xfrm>
            <a:off x="3455988" y="3357563"/>
            <a:ext cx="22320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100"/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468313" y="404813"/>
            <a:ext cx="367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39552" y="3356992"/>
            <a:ext cx="3384376" cy="6200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Акцизы на нефтепродукты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620688"/>
          <a:ext cx="9468544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-252536" y="3356992"/>
          <a:ext cx="9793088" cy="226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F98FA-DA1D-4AAE-87B4-18466BFE795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67544" y="188640"/>
            <a:ext cx="388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7559675" y="115888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79512" y="2780928"/>
            <a:ext cx="8785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Увеличение прогноза обусловлено ростом налоговой базы у налогоплательщиков, применяющих упрощенную систему налогообложения</a:t>
            </a: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250825" y="5805265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Рост прогнозируемых поступлений в 2023-2025 годах обусловлен результатами кадастровой оценки земельных участков по состоянию на 01.01.2022 года, а также завершением применения понижающих коэффициентов при исчислении налога на имущество физических лиц исходя из кадастровой стоимости объектов налогообложения</a:t>
            </a:r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179512" y="3501008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Налоги на имущество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51520" y="260648"/>
          <a:ext cx="864096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79512" y="3429000"/>
          <a:ext cx="896448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algn="ctr">
              <a:defRPr/>
            </a:pP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Виды финансовой помощи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1077913" y="2324100"/>
            <a:ext cx="3489325" cy="11668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00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467518" y="1052736"/>
          <a:ext cx="8280946" cy="18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539552" y="2780928"/>
          <a:ext cx="8280946" cy="176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539552" y="4653136"/>
          <a:ext cx="828094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4583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743BE9-BF2C-4A7A-B43C-B719E17C5B7C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7080BC-D1E5-4E3F-A80D-F2D86DE74BB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51520" y="1556792"/>
          <a:ext cx="8640960" cy="324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486916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Снижение поступлений в 2023-2025 годах не является отрицательным показателем на момент подготовки проекта бюджета, поскольку субсидии, дополнительно распределенные в рамках Государственных программ Свердловской области, иные межбюджетные трансферты подлежат включению в бюджет муниципального образования в год непосредственного исполнения бюджета.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916238" y="188913"/>
            <a:ext cx="3743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9675" y="765175"/>
            <a:ext cx="158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39750" y="692150"/>
            <a:ext cx="4032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DC2E3ED5-D18B-43E9-B690-F3D35138C117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  <p:pic>
        <p:nvPicPr>
          <p:cNvPr id="26627" name="Picture 2" descr="http://900igr.net/up/datas/210967/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35183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641"/>
            <a:ext cx="8856662" cy="6409010"/>
          </a:xfrm>
          <a:solidFill>
            <a:schemeClr val="bg2">
              <a:lumMod val="90000"/>
              <a:alpha val="72000"/>
            </a:schemeClr>
          </a:solidFill>
        </p:spPr>
        <p:txBody>
          <a:bodyPr lIns="54000" rIns="54000"/>
          <a:lstStyle/>
          <a:p>
            <a:pPr algn="ctr"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 муниципального образования Алапаевское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год и плановый период 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годов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Основными направлениями бюджетной политики муниципального образования Алапаевское в среднесрочной перспективе являются:</a:t>
            </a:r>
          </a:p>
          <a:p>
            <a:pPr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1. Достижение общественно – значимых результатов, которые установлены Указом Президента Российской Федерации от 7 мая 2018 года N 204 «О национальных целях и стратегических задач развития Российской Федерации на период до 2024 года» (с изменениями и дополнениями);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2. Определение четких приоритетов направлений использования бюджетных средств;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3. Осуществление казначейского контроля закупок с помощью автоматизации контрольных процедур;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4. Увязка муниципальных заданий на оказание муниципальных услуг с целями муниципальных программ;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5. Обеспечение открытости бюджетного процесса и вовлечение в него граждан, проживающих на территории муниципального образования, в том числе путем развития инициативного бюджетирования на территории муниципального образования;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6. Повышение открытости бюджетных данных, содействие развитию финансового образования и повышение уровня финансовой грамотности населения муниципального образования.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Бюджетная политика муниципального образования сохранит социальную направленность и будет ориентирована на последовательное повышение качества жизни населения муниципального образования и создание условий для решения неотложных социально – экономических проблем муниципального образования Алапаевское.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021513" y="6437313"/>
            <a:ext cx="2122487" cy="420687"/>
          </a:xfrm>
        </p:spPr>
        <p:txBody>
          <a:bodyPr/>
          <a:lstStyle/>
          <a:p>
            <a:pPr>
              <a:defRPr/>
            </a:pPr>
            <a:fld id="{393882BB-9CAF-432D-B84F-892B2109FCCB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1628800"/>
            <a:ext cx="770413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476250"/>
            <a:ext cx="8736012" cy="6048375"/>
          </a:xfr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indent="270510" algn="ctr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Проектом бюджета муниципального образования на 2023 год запланированы расходы в размере 1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661 581,8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Расходы на плановый период составят: на 2024 год – 1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473 440,6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рублей, в том числе условно утвержденные – 22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592,0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рублей; на 2025 год – 1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458 675,5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рублей, в том числе условно утвержденные – 44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402,0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70510" algn="just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00E0BD05-4188-4C28-AF45-F73BC2FA829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300192" y="5949280"/>
            <a:ext cx="2016224" cy="680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1100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Физическая культура и спорт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64 466,4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5229200"/>
            <a:ext cx="2520280" cy="720080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0700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Образование 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855 116,9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23728" y="6309320"/>
            <a:ext cx="2232248" cy="54868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0800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Культура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162 565,0 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564904"/>
            <a:ext cx="2088232" cy="720080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0400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Национальная экономика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151 406,7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3933056"/>
            <a:ext cx="1944216" cy="6566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0600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Охрана окружающей среды     1 730,0 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27777" y="4149080"/>
            <a:ext cx="2016223" cy="940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Обслуживание государственного и муниципального долга 16,3 тыс. 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55768" y="2204864"/>
            <a:ext cx="2088232" cy="74691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0500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Жилищно-коммунальное хозяйство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157 762,4 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56176" y="836712"/>
            <a:ext cx="2846756" cy="922316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0300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Национальная безопасность и правоохранительная деятельность 11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931,6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19672" y="764704"/>
            <a:ext cx="2952328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0100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Общегосударственные вопросы 122 808,6 тыс. рублей 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1556792"/>
            <a:ext cx="2016224" cy="6494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Социальная политика                    131 611,8 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8313" y="5343525"/>
            <a:ext cx="5746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625" y="1936750"/>
            <a:ext cx="71913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97613" y="2954338"/>
            <a:ext cx="6000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3550" y="5735638"/>
            <a:ext cx="6080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7" name="Picture 11"/>
          <p:cNvPicPr>
            <a:picLocks noChangeAspect="1" noChangeArrowheads="1"/>
          </p:cNvPicPr>
          <p:nvPr/>
        </p:nvPicPr>
        <p:blipFill>
          <a:blip r:embed="rId11" cstate="print"/>
          <a:srcRect l="14406" r="18102"/>
          <a:stretch>
            <a:fillRect/>
          </a:stretch>
        </p:blipFill>
        <p:spPr bwMode="auto">
          <a:xfrm>
            <a:off x="5522913" y="5300663"/>
            <a:ext cx="70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02125" y="1525588"/>
            <a:ext cx="6159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9" name="Picture 15"/>
          <p:cNvPicPr>
            <a:picLocks noChangeAspect="1" noChangeArrowheads="1"/>
          </p:cNvPicPr>
          <p:nvPr/>
        </p:nvPicPr>
        <p:blipFill>
          <a:blip r:embed="rId13" cstate="print"/>
          <a:srcRect l="17503" r="12909"/>
          <a:stretch>
            <a:fillRect/>
          </a:stretch>
        </p:blipFill>
        <p:spPr bwMode="auto">
          <a:xfrm>
            <a:off x="3132138" y="1858963"/>
            <a:ext cx="550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42063" y="4295775"/>
            <a:ext cx="600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57425" y="3006725"/>
            <a:ext cx="6175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76475" y="4281488"/>
            <a:ext cx="5794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3" name="Рисунок 75" descr="sz_logo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06738" y="1924050"/>
            <a:ext cx="5508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Заголовок 5"/>
          <p:cNvSpPr txBox="1">
            <a:spLocks/>
          </p:cNvSpPr>
          <p:nvPr/>
        </p:nvSpPr>
        <p:spPr>
          <a:xfrm>
            <a:off x="611188" y="115888"/>
            <a:ext cx="8229600" cy="5048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A160B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Разделы    классификации     расходов   бюджета </a:t>
            </a:r>
          </a:p>
          <a:p>
            <a:pPr algn="ctr">
              <a:defRPr/>
            </a:pP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на 2023 год</a:t>
            </a:r>
          </a:p>
        </p:txBody>
      </p:sp>
      <p:sp>
        <p:nvSpPr>
          <p:cNvPr id="29741" name="Номер слайда 2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A3901234-8964-4F35-8B1A-E02AE83DC18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 advClick="0" advTm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CA1A49-A841-406F-9D56-B2D2819A98F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2627313" y="0"/>
            <a:ext cx="4105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Структура расходов бюджета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95536" y="404664"/>
          <a:ext cx="849694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571721333"/>
              </p:ext>
            </p:extLst>
          </p:nvPr>
        </p:nvGraphicFramePr>
        <p:xfrm>
          <a:off x="-684584" y="2780928"/>
          <a:ext cx="1036915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4F35460-6D18-4E85-8D9B-0E921A8636CF}" type="slidenum">
              <a:rPr lang="ru-RU" smtClean="0"/>
              <a:pPr>
                <a:defRPr/>
              </a:pPr>
              <a:t>23</a:t>
            </a:fld>
            <a:endParaRPr lang="ru-RU" smtClean="0"/>
          </a:p>
        </p:txBody>
      </p:sp>
      <p:pic>
        <p:nvPicPr>
          <p:cNvPr id="31747" name="Picture 2" descr="http://900igr.net/up/datas/242133/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81075"/>
            <a:ext cx="83518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9366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бюджет муниципального образования формируется по 17 муниципальным программам.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9001125" cy="981075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муниципального образования Алапаевское 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тыс.руб.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BABA4A9A-6268-4E9F-8E8F-BB50DEBD985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332656"/>
          <a:ext cx="9324528" cy="684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424862" cy="804862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программно-целевого бюджета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расходам</a:t>
            </a:r>
          </a:p>
        </p:txBody>
      </p:sp>
      <p:sp>
        <p:nvSpPr>
          <p:cNvPr id="3379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A42FAD07-6278-404A-96F0-163F499BDED0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23557" name="TextBox 14"/>
          <p:cNvSpPr txBox="1">
            <a:spLocks noChangeArrowheads="1"/>
          </p:cNvSpPr>
          <p:nvPr/>
        </p:nvSpPr>
        <p:spPr bwMode="auto">
          <a:xfrm>
            <a:off x="7524750" y="549275"/>
            <a:ext cx="1439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4157047933"/>
              </p:ext>
            </p:extLst>
          </p:nvPr>
        </p:nvGraphicFramePr>
        <p:xfrm>
          <a:off x="0" y="908720"/>
          <a:ext cx="65162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4265578555"/>
              </p:ext>
            </p:extLst>
          </p:nvPr>
        </p:nvGraphicFramePr>
        <p:xfrm>
          <a:off x="4250597" y="920750"/>
          <a:ext cx="486003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EBC7DD7-2EBA-48F2-9A6B-1FC53087C7CE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273925" cy="404813"/>
          </a:xfrm>
        </p:spPr>
        <p:txBody>
          <a:bodyPr/>
          <a:lstStyle/>
          <a:p>
            <a:pPr algn="ctr" eaLnBrk="1" hangingPunct="1"/>
            <a:r>
              <a:rPr lang="ru-RU" altLang="ru-RU" sz="25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по функциональной классификации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2089150"/>
          <a:ext cx="8784978" cy="4364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89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2 263,3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2 378,7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2 473,8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5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муниципальных 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4 847,8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5 060,5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5 174,0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 местных администрации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54 551,6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47 265,0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47 679,0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4763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органов и органов финансового надзора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18 932,9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19 858,0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20 217,0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9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9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40 709,0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39 181,9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29 120,1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2" name="Группа 9"/>
          <p:cNvGrpSpPr/>
          <p:nvPr/>
        </p:nvGrpSpPr>
        <p:grpSpPr>
          <a:xfrm>
            <a:off x="7884368" y="332656"/>
            <a:ext cx="1006124" cy="1006124"/>
            <a:chOff x="3889425" y="21224"/>
            <a:chExt cx="1006124" cy="1006124"/>
          </a:xfrm>
          <a:scene3d>
            <a:camera prst="orthographicFront"/>
            <a:lightRig rig="flat" dir="t"/>
          </a:scene3d>
        </p:grpSpPr>
        <p:sp>
          <p:nvSpPr>
            <p:cNvPr id="11" name="Овал 10"/>
            <p:cNvSpPr/>
            <p:nvPr/>
          </p:nvSpPr>
          <p:spPr>
            <a:xfrm>
              <a:off x="3889425" y="21224"/>
              <a:ext cx="1006124" cy="1006124"/>
            </a:xfrm>
            <a:prstGeom prst="ellipse">
              <a:avLst/>
            </a:prstGeom>
            <a:solidFill>
              <a:srgbClr val="7030A0"/>
            </a:solidFill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4036769" y="168567"/>
              <a:ext cx="711436" cy="7114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dirty="0"/>
            </a:p>
          </p:txBody>
        </p:sp>
      </p:grpSp>
      <p:pic>
        <p:nvPicPr>
          <p:cNvPr id="2565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49275"/>
            <a:ext cx="615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8" name="TextBox 13"/>
          <p:cNvSpPr txBox="1">
            <a:spLocks noChangeArrowheads="1"/>
          </p:cNvSpPr>
          <p:nvPr/>
        </p:nvSpPr>
        <p:spPr bwMode="auto">
          <a:xfrm>
            <a:off x="7092950" y="1700213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404813"/>
            <a:ext cx="78851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«ОБЩЕГОСУДАРСТВЕННЫХ ВОПРОСОВ»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122 808,6 тыс. рублей в 2023 году ;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115 248,3 тыс. рублей на 2024 год;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105 667,6 тыс. рублей на 2025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6876256" y="188640"/>
            <a:ext cx="1944216" cy="2016224"/>
            <a:chOff x="3889425" y="21224"/>
            <a:chExt cx="1006124" cy="1006124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2" name="Овал 4"/>
            <p:cNvSpPr/>
            <p:nvPr/>
          </p:nvSpPr>
          <p:spPr>
            <a:xfrm>
              <a:off x="4036769" y="168567"/>
              <a:ext cx="711436" cy="71143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889425" y="21224"/>
              <a:ext cx="1006124" cy="1006124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A6417661-C721-4C41-92A5-C6F400264771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213100"/>
          <a:ext cx="8784978" cy="15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9032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 подготовка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1 682,1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1 756,8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1 817,9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645" name="TextBox 13"/>
          <p:cNvSpPr txBox="1">
            <a:spLocks noChangeArrowheads="1"/>
          </p:cNvSpPr>
          <p:nvPr/>
        </p:nvSpPr>
        <p:spPr bwMode="auto">
          <a:xfrm>
            <a:off x="7236296" y="2636912"/>
            <a:ext cx="172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4213" y="0"/>
            <a:ext cx="69119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«НАЦИОНАЛЬНОЙ ОБОРОНЫ»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1 682,1 тыс. рублей в 2023 году,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1 756,8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2024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1 817,9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2025 год.</a:t>
            </a:r>
          </a:p>
        </p:txBody>
      </p:sp>
      <p:pic>
        <p:nvPicPr>
          <p:cNvPr id="26647" name="Picture 2" descr="http://pnzreg.ru/upload/iblock/276/2762750b9b2a1dacc2a1e375eac2ab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85334"/>
            <a:ext cx="1484456" cy="118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8A9E5C23-5BCF-4BD4-B83D-9F3430836529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213100"/>
          <a:ext cx="8784978" cy="292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94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300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Гражданская оборона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3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141,6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11 406,3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11 681,0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4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290,0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290,0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7678" name="TextBox 13"/>
          <p:cNvSpPr txBox="1">
            <a:spLocks noChangeArrowheads="1"/>
          </p:cNvSpPr>
          <p:nvPr/>
        </p:nvSpPr>
        <p:spPr bwMode="auto">
          <a:xfrm>
            <a:off x="7092950" y="2708275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188913"/>
            <a:ext cx="78851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«НАЦИОНАЛЬНОЙ БЕЗОПАСНОСТИ И ПРАВООХРАНИТЕЛЬНОЙ ДЕЯТЕЛЬНОСТИ»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11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931,6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2023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12 196,3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2024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12 131,0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2025 год.</a:t>
            </a:r>
          </a:p>
        </p:txBody>
      </p:sp>
      <p:pic>
        <p:nvPicPr>
          <p:cNvPr id="27680" name="Picture 9" descr="C:\Users\Kazna3\Desktop\kisspng-massachusetts-executive-office-of-health-and-human-social-care-5addacb48a6f61.7092476615244771085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260350"/>
            <a:ext cx="18351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5A1BDB27-8995-4952-A595-347EF0573946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2565400"/>
          <a:ext cx="8784978" cy="395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73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860,3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867,2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862,6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Водное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1 027,0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1 027,0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457">
                <a:tc>
                  <a:txBody>
                    <a:bodyPr/>
                    <a:lstStyle/>
                    <a:p>
                      <a:pPr lvl="0"/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68 268,0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98 350,0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86 535,4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4030">
                <a:tc>
                  <a:txBody>
                    <a:bodyPr/>
                    <a:lstStyle/>
                    <a:p>
                      <a:pPr lvl="0"/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77 136,0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78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83 009,0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8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3 114,4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1 339,0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1 239,0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8717" name="TextBox 13"/>
          <p:cNvSpPr txBox="1">
            <a:spLocks noChangeArrowheads="1"/>
          </p:cNvSpPr>
          <p:nvPr/>
        </p:nvSpPr>
        <p:spPr bwMode="auto">
          <a:xfrm>
            <a:off x="7092950" y="2133600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«НАЦИОНАЛЬНОЙ ЭКОНОМИКИ»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151 406,7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2023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180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467,2 тыс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рублей на 2024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172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748,0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2025 год.</a:t>
            </a:r>
          </a:p>
        </p:txBody>
      </p:sp>
      <p:pic>
        <p:nvPicPr>
          <p:cNvPr id="28719" name="Picture 15" descr="C:\Users\Kazna3\Desktop\778ca755a829e1285ca109681254ad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188913"/>
            <a:ext cx="18526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955675"/>
          </a:xfrm>
        </p:spPr>
        <p:txBody>
          <a:bodyPr/>
          <a:lstStyle/>
          <a:p>
            <a:pPr algn="ctr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Алапаевское может при желании внести предложения по проекту бюджета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4352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7763" y="3213100"/>
            <a:ext cx="2089150" cy="30797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22225" cmpd="sng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при желании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3213100"/>
            <a:ext cx="2376488" cy="83026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Также информация размещена на сайте муниципального образования Алапаевское</a:t>
            </a:r>
          </a:p>
          <a:p>
            <a:pPr algn="ctr">
              <a:defRPr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http://alapaevskoe.ru/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323850" y="5732463"/>
            <a:ext cx="871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Порядок проведения Публичных слушаний утвержден решением Думы муниципального образования Алапаевское от 26.11.2015 г. № 794 (Муниципальный вестник от 17.12.2015 г. № 54)</a:t>
            </a:r>
          </a:p>
        </p:txBody>
      </p:sp>
      <p:sp>
        <p:nvSpPr>
          <p:cNvPr id="7175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5139-AAFF-43A0-AF71-8D48C0187161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EF33BABD-5F9D-48A4-AC25-3A7574A9F961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0825" y="2924175"/>
          <a:ext cx="8784978" cy="351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92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45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27 766,8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3 250,0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2 850,0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413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80 144,6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17 004,0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17 004,0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509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40 045,0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17 237,0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16 221,0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509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9 806,0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8 670,0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8 170,0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0755" name="TextBox 13"/>
          <p:cNvSpPr txBox="1">
            <a:spLocks noChangeArrowheads="1"/>
          </p:cNvSpPr>
          <p:nvPr/>
        </p:nvSpPr>
        <p:spPr bwMode="auto">
          <a:xfrm>
            <a:off x="7092950" y="242093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«ЖИЛИЩНО-КОММУНАЛЬНОГО ХОЗЯЙСТВА»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157 762,4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2023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46 161,0 тыс. рублей на 2024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44 245,0 тыс. рублей на 2025 год.</a:t>
            </a:r>
          </a:p>
        </p:txBody>
      </p:sp>
      <p:pic>
        <p:nvPicPr>
          <p:cNvPr id="30757" name="Picture 2" descr="C:\Users\Kazna3\Desktop\Ue3hk2War5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200" y="188913"/>
            <a:ext cx="1903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D146594A-AF4C-4998-8B2B-60B13CCB3D66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0825" y="2708275"/>
          <a:ext cx="8784978" cy="384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5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 источников нецентрализованного водоснабжения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1 450,0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1 450,0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1 450,0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массовых экологических акций в рамках проведения субботников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277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Мониторинг состояния окружающей среды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277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 в сфере обращения с отходами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277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экологического просвещения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4856" name="TextBox 13"/>
          <p:cNvSpPr txBox="1">
            <a:spLocks noChangeArrowheads="1"/>
          </p:cNvSpPr>
          <p:nvPr/>
        </p:nvSpPr>
        <p:spPr bwMode="auto">
          <a:xfrm>
            <a:off x="7092950" y="220503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«ОХРАНЫ ОКРУЖАЮЩЕЙ СРЕДЫ»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1 730,0 тыс. рублей в 2023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1 730,0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2024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1 730,0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2025 год.</a:t>
            </a:r>
          </a:p>
        </p:txBody>
      </p:sp>
      <p:pic>
        <p:nvPicPr>
          <p:cNvPr id="34858" name="Picture 7" descr="C:\Users\Kazna3\Desktop\kisspng-clip-art-illustration-vector-graphics-desktop-wall-5d09b9fec3ec81.1918310515609185268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88913"/>
            <a:ext cx="18002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51AA8D32-5440-4568-8E69-13E323CFF379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2924175"/>
          <a:ext cx="8784978" cy="3600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59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24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279 657,9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283 228,5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286 718,5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24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482 917,9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439 032,5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latin typeface="Times New Roman" pitchFamily="18" charset="0"/>
                          <a:cs typeface="Times New Roman" pitchFamily="18" charset="0"/>
                        </a:rPr>
                        <a:t>432 985,5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23 730,2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23 730,2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23 730,2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5 327,5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4 244,4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4 244,4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63 483,4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44 680,9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45 118,3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5880" name="TextBox 13"/>
          <p:cNvSpPr txBox="1">
            <a:spLocks noChangeArrowheads="1"/>
          </p:cNvSpPr>
          <p:nvPr/>
        </p:nvSpPr>
        <p:spPr bwMode="auto">
          <a:xfrm>
            <a:off x="7092950" y="2349500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отрасли «ОБРАЗОВАНИЕ»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855 116,9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2023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794 916,5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2024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792 796,9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2025 год.</a:t>
            </a:r>
          </a:p>
        </p:txBody>
      </p:sp>
      <p:pic>
        <p:nvPicPr>
          <p:cNvPr id="35882" name="Picture 3" descr="C:\Users\Kazna3\Desktop\obrazovanie-emble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88913"/>
            <a:ext cx="2484437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9728CFD2-4B8B-4747-93D6-92DC858D797A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716338"/>
          <a:ext cx="8784978" cy="2088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46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17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134 294,9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120 194,1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121 394,1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17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28 270,1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24 100,0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24 700,0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6889" name="TextBox 13"/>
          <p:cNvSpPr txBox="1">
            <a:spLocks noChangeArrowheads="1"/>
          </p:cNvSpPr>
          <p:nvPr/>
        </p:nvSpPr>
        <p:spPr bwMode="auto">
          <a:xfrm>
            <a:off x="7272338" y="3141663"/>
            <a:ext cx="1871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«КУЛЬТУРЫ»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162 565,0 тыс. рублей в 2023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144 294,1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2024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146 094,1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2025 год.</a:t>
            </a:r>
          </a:p>
        </p:txBody>
      </p:sp>
      <p:pic>
        <p:nvPicPr>
          <p:cNvPr id="36891" name="Picture 2" descr="C:\Users\Kazna3\Desktop\b6598715de861440ab3c5f362ae314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33375"/>
            <a:ext cx="224313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F34F8CE4-28FD-4B35-9F1A-BFE33C438A15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213100"/>
          <a:ext cx="8784978" cy="326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59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312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16 000,0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16 000,0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16 000,0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11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105 371,4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109 289,4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113 180,7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11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2 175,0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2 175,0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2 175,0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8 065,4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8 210,8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8 547,3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7923" name="TextBox 13"/>
          <p:cNvSpPr txBox="1">
            <a:spLocks noChangeArrowheads="1"/>
          </p:cNvSpPr>
          <p:nvPr/>
        </p:nvSpPr>
        <p:spPr bwMode="auto">
          <a:xfrm>
            <a:off x="7092950" y="285273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«СОЦИАЛЬНОЙ ПОЛИТИКИ»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131 611,8 тыс. рублей в 2023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135 675,2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2024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139 903,0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2025 год.</a:t>
            </a:r>
          </a:p>
        </p:txBody>
      </p:sp>
      <p:pic>
        <p:nvPicPr>
          <p:cNvPr id="37925" name="Picture 2" descr="C:\Users\Kazna3\Desktop\kart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88913"/>
            <a:ext cx="2195513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89E8C997-6AF5-4C62-AC66-BAF97B967368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716338"/>
          <a:ext cx="8784978" cy="186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0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5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51 017,4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35 586,0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36 186,0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Спорт высших достижений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r>
                        <a:rPr lang="ru-RU" sz="1800" b="1" smtClean="0">
                          <a:latin typeface="Times New Roman" pitchFamily="18" charset="0"/>
                          <a:cs typeface="Times New Roman" pitchFamily="18" charset="0"/>
                        </a:rPr>
                        <a:t>449,0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8937" name="TextBox 13"/>
          <p:cNvSpPr txBox="1">
            <a:spLocks noChangeArrowheads="1"/>
          </p:cNvSpPr>
          <p:nvPr/>
        </p:nvSpPr>
        <p:spPr bwMode="auto">
          <a:xfrm>
            <a:off x="7092950" y="2997200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4517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«ФИЗИЧЕСКОЙ КУЛЬТУРЫ И СПОРТА»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64 466,4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 в 2023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40 586,0 тыс. рублей на 2024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41 186,0 тыс. рублей на 2025 год.</a:t>
            </a:r>
          </a:p>
        </p:txBody>
      </p:sp>
      <p:pic>
        <p:nvPicPr>
          <p:cNvPr id="38939" name="Picture 2" descr="https://dopobr71.ru/upload/iblock/f17/f170ce1f141218100e82ad8416ccf7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33375"/>
            <a:ext cx="212725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2C28C880-D961-4714-A01A-4A19420DB35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pic>
        <p:nvPicPr>
          <p:cNvPr id="40963" name="Picture 2" descr="https://thumbs.dreamstime.com/b/%D0%B4%D0%B8%D0%B7%D0%B0%D0%B9%D0%BD-%D0%BF%D1%83%D0%B1-%D0%B8%D1%86%D0%B8%D1%81%D1%82%D0%B8%D0%BA%D0%B8-62260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0713"/>
            <a:ext cx="28082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s://premier.region35.ru/sites/default/files/news_image/1_e147f7d4520f-1440x564_c-1024x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860800"/>
            <a:ext cx="28082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059113" y="188913"/>
            <a:ext cx="58340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«СРЕДСТВ МАССОВОЙ ИНФОРМАЦИИ»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484,0 тыс. рублей в 2023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400,0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2024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350,0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2025 год.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348038" y="3573463"/>
            <a:ext cx="56165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«ОБСЛУЖИВАНИЯ ГОСУДАРСТВЕННОГО (МУНИЦИПАЛЬНОГО) ДОЛГА»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16,3 тыс. рублей в 2023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9,2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2024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4,9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2025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4A860A6D-6F1C-457F-8E09-95D765C99B68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74754" name="Picture 2" descr="https://image3.slideserve.com/5999064/slide9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6"/>
          <p:cNvSpPr>
            <a:spLocks noChangeArrowheads="1"/>
          </p:cNvSpPr>
          <p:nvPr/>
        </p:nvSpPr>
        <p:spPr bwMode="auto">
          <a:xfrm>
            <a:off x="1828800" y="9144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2600" b="1" i="1">
              <a:solidFill>
                <a:schemeClr val="bg2"/>
              </a:solidFill>
            </a:endParaRPr>
          </a:p>
        </p:txBody>
      </p:sp>
      <p:sp>
        <p:nvSpPr>
          <p:cNvPr id="43011" name="Rectangle 5"/>
          <p:cNvSpPr>
            <a:spLocks noRot="1" noChangeArrowheads="1"/>
          </p:cNvSpPr>
          <p:nvPr/>
        </p:nvSpPr>
        <p:spPr bwMode="auto">
          <a:xfrm>
            <a:off x="4648200" y="8382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265" tIns="54132" rIns="108265" bIns="54132" anchor="ctr"/>
          <a:lstStyle/>
          <a:p>
            <a:pPr algn="r" eaLnBrk="0" hangingPunct="0"/>
            <a:endParaRPr lang="ru-RU" altLang="ru-RU" sz="3200" b="1" i="1"/>
          </a:p>
          <a:p>
            <a:pPr algn="r" eaLnBrk="0" hangingPunct="0"/>
            <a:endParaRPr lang="ru-RU" altLang="ru-RU" sz="3200" b="1" i="1"/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3013" name="Rectangle 1"/>
          <p:cNvSpPr>
            <a:spLocks noChangeArrowheads="1"/>
          </p:cNvSpPr>
          <p:nvPr/>
        </p:nvSpPr>
        <p:spPr bwMode="auto">
          <a:xfrm>
            <a:off x="323528" y="620688"/>
            <a:ext cx="8520113" cy="46166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2286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Проектом предусмотрен дефицит бюджета в пределах ограничений, установленных Бюджетным кодексом Российской Федерации:</a:t>
            </a:r>
          </a:p>
          <a:p>
            <a:pPr indent="228600" algn="ctr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2023 год – 14 900,0 тыс. рублей;</a:t>
            </a:r>
          </a:p>
          <a:p>
            <a:pPr indent="228600" algn="ctr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2024 год – 14 500,0 тыс. рублей;</a:t>
            </a:r>
          </a:p>
          <a:p>
            <a:pPr indent="228600" algn="ctr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2025 год – 14 000,0 тыс. рублей. </a:t>
            </a:r>
          </a:p>
          <a:p>
            <a:pPr indent="2286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Источником внутреннего финансирования дефицита местного бюджета планируются остатки денежных средств на счете местного бюджета.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957BE63C-C93D-40F9-A2FA-3DB3644AE268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534400" cy="5881687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Font typeface="Wingdings" pitchFamily="2" charset="2"/>
              <a:buNone/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Проектом бюджета планируется установить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7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по состоянию на 1 января 2024 года – 9 150,0 тыс. рублей, в том числе верхний предел долга по муниципальным гарантиям – 0 тыс. рублей;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по состоянию на 1 января 2025 года – 4 845,0 тыс. рублей, в том числе верхний предел долга по муниципальным гарантиям – 0 тыс. рублей;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по состоянию на 1 января 2026 года – 1 860,0 тыс. рублей, в том числе верхний предел долга по муниципальным гарантиям – 0 тыс. рублей.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     Предоставление муниципальных гарантий и кредитов из бюджета муниципального образования не планируется.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BE7995AB-E4DF-4BDE-A98E-CE3FC285237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420820-FC8A-4E2D-8D70-8E32D21F9219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pic>
        <p:nvPicPr>
          <p:cNvPr id="6147" name="Picture 4" descr="http://adm-bobrov.ru/sites/default/files/econ_invest/budjetdlgrazhdan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497887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6634"/>
          <a:ext cx="8784976" cy="6669883"/>
        </p:xfrm>
        <a:graphic>
          <a:graphicData uri="http://schemas.openxmlformats.org/drawingml/2006/table">
            <a:tbl>
              <a:tblPr/>
              <a:tblGrid>
                <a:gridCol w="4324294"/>
                <a:gridCol w="941343"/>
                <a:gridCol w="727401"/>
                <a:gridCol w="727401"/>
                <a:gridCol w="706008"/>
                <a:gridCol w="684613"/>
                <a:gridCol w="673916"/>
              </a:tblGrid>
              <a:tr h="15131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Основные показатели</a:t>
                      </a:r>
                    </a:p>
                  </a:txBody>
                  <a:tcPr marL="3525" marR="3525" marT="3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34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представляемые муниципальными образованиями для разработки прогноза социально-экономического развития муниципального образования</a:t>
                      </a:r>
                    </a:p>
                  </a:txBody>
                  <a:tcPr marL="3525" marR="3525" marT="3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344"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измерения*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12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1234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Финансы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всего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(стр. 1.12 + стр. 1.13)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1 818,20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1 819,60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1 484,40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1 481,80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1 493,00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1.1.Прибыль прибыльных организаций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432,20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88,10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1 728,10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1 789,00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1 875,00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1.1.1. сальдо прибылей и убытков (справочно)</a:t>
                      </a:r>
                    </a:p>
                  </a:txBody>
                  <a:tcPr marL="63456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432,20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88,10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1 728,10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1 789,00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1 875,00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1.2. Амортизационные отчисления</a:t>
                      </a:r>
                    </a:p>
                  </a:txBody>
                  <a:tcPr marL="31728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615,40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610,90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582,50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583,50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583,00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 Налог на доходы физических лиц</a:t>
                      </a:r>
                    </a:p>
                  </a:txBody>
                  <a:tcPr marL="31728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349,50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360,00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364,00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371,00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382,20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1.5. Налог с патентной системы налогообложения </a:t>
                      </a:r>
                    </a:p>
                  </a:txBody>
                  <a:tcPr marL="31728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1,90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1.6. Земельный налог</a:t>
                      </a:r>
                    </a:p>
                  </a:txBody>
                  <a:tcPr marL="31728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19,30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19,40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19,40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19,40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19,40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1.7. Единый сельскохозяйственный налог 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2,80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0,50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1,20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1,20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1,20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1.7.1. налоговая база 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37,90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38,00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38,00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38,00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38,00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1.8. Налог на имущество физических лиц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5,00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5,10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6,10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7,30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7,30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1.9. Прочие налоги и сборы</a:t>
                      </a:r>
                    </a:p>
                  </a:txBody>
                  <a:tcPr marL="31728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111,90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108,90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110,00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114,40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114,40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1.10. Неналоговые доходы</a:t>
                      </a:r>
                    </a:p>
                  </a:txBody>
                  <a:tcPr marL="31728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20,80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19,20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15,10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15,10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15,10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1.12. Итого доходов (сумма строк 1.3,1.4, 1.5, 1.6, 1.7, 1.8, 1.9, 1.10,1.11)</a:t>
                      </a:r>
                    </a:p>
                  </a:txBody>
                  <a:tcPr marL="31728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511,20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515,00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517,70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530,30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541,50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1.13. Средства, получаемые  от вышестоящих уровней власти </a:t>
                      </a:r>
                    </a:p>
                  </a:txBody>
                  <a:tcPr marL="31728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1 307,00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1 304,60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966,70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951,50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951,50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Финансирование муниципальных программ (справочно)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956,90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1 041,90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886,70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825,10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825,10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Недополученные доходы муниципальных образований от предоставления налоговых преференций, предусмотренных решениями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ОМС (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справочно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):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11,70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12,10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12,10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12,10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12,10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3.1. Земельный налог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11,70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12,10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12,10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12,10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12,10   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4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деятельность 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6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Оборот  организаций (по полному кругу) по видам экономической деятельности*, всего 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12279,7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14000,0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14800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15600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16600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44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525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  Сельское хозяйство, охота и лесное хозяйство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1275,2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2107,0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2297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1.2. Добыча полезных ископаемых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 Обрабатывающие производства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7595,4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9142,3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9764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10175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10690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1.4. Обеспечение электрической энергией, газом и паром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1.5. C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троительство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1.6. Оптовая и розничная торговля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2370,2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2530,0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2715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3100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1.7. Транспортировка и хранение </a:t>
                      </a:r>
                    </a:p>
                  </a:txBody>
                  <a:tcPr marL="31728" marR="3525" marT="3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" marR="3525" marT="3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525" marR="3525" marT="3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6632"/>
          <a:ext cx="8784976" cy="6339883"/>
        </p:xfrm>
        <a:graphic>
          <a:graphicData uri="http://schemas.openxmlformats.org/drawingml/2006/table">
            <a:tbl>
              <a:tblPr/>
              <a:tblGrid>
                <a:gridCol w="4358794"/>
                <a:gridCol w="948852"/>
                <a:gridCol w="671206"/>
                <a:gridCol w="727814"/>
                <a:gridCol w="711639"/>
                <a:gridCol w="687378"/>
                <a:gridCol w="679293"/>
              </a:tblGrid>
              <a:tr h="18564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Инвестиционная деятельность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2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Объем инвестиций в основной капитал за счет всех источников финансирования, всего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1522,1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 по отраслям экономики: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  Сельское хозяйство, охота и лесное хозяйство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403,8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 Обрабатывающие производства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596,3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1.4. Обеспечение электрической энергией, газом и паром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275,9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1.6. Оптовая и розничная торговля, сфера услуг и развлечений </a:t>
                      </a:r>
                    </a:p>
                  </a:txBody>
                  <a:tcPr marL="50488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31,6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 Транспортировка и хранение</a:t>
                      </a:r>
                    </a:p>
                  </a:txBody>
                  <a:tcPr marL="50488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Денежные доходы населения 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92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Доходы населения муниципального образования, всего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5821,7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6220,0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6865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  Доходы от предпринимательской деятельности</a:t>
                      </a:r>
                    </a:p>
                  </a:txBody>
                  <a:tcPr marL="50488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1063,3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1120,0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1.2.  Оплата труда </a:t>
                      </a:r>
                    </a:p>
                  </a:txBody>
                  <a:tcPr marL="50488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2712,3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2983,5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3133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 Социальные выплаты</a:t>
                      </a:r>
                    </a:p>
                  </a:txBody>
                  <a:tcPr marL="50488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2045,0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2120,0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Среднедушевые денежные доходы  (в месяц)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20923,0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22457,0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23594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24889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26283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2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Номинальная начисленная среднемесячная заработная плата работников по полному кругу организаций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41056,0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45735,0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48070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50715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53500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V.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Потребительский рынок 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Оборот розничной торговли в ценах соответствующего периода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1371,5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Оборот общественного питания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Демографические показатели 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641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Численность и состав населения 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2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 Численность постоянного населения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 (на начало года)**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23267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23107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23055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22970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1.2. Среднегодовая численность населения муниципального образования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23187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23081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23028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22985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22955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 Численность детей в возрасте 3-7 лет (дошкольного возраста) 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1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1.4. Численность детей  и подростков в возрасте 8-17 лет (школьного возраста)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3264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1.5. Численность населения в трудоспособном  возрасте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12017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11885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11845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1.6. Численность населения старше трудоспособного возраста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6012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5965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5935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5925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Естественное движение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92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2.1. Число родившихся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2.2. Число умерших</a:t>
                      </a:r>
                    </a:p>
                  </a:txBody>
                  <a:tcPr marL="50488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260656"/>
          <a:ext cx="8712968" cy="6417233"/>
        </p:xfrm>
        <a:graphic>
          <a:graphicData uri="http://schemas.openxmlformats.org/drawingml/2006/table">
            <a:tbl>
              <a:tblPr/>
              <a:tblGrid>
                <a:gridCol w="4323066"/>
                <a:gridCol w="941075"/>
                <a:gridCol w="665704"/>
                <a:gridCol w="721848"/>
                <a:gridCol w="705806"/>
                <a:gridCol w="681744"/>
                <a:gridCol w="673725"/>
              </a:tblGrid>
              <a:tr h="17246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VII.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Количество учащихся общеобразовательных учреждений, обучающихся во вторую и третью смены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Обеспеченность населения врачами, оказывающими медицинскую помощь в амбулаторных условиях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 на 10 тысяч человек населения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3.Обеспеченность средними медицинскими работниками, работающими в государственных и муниципальных медицинских организациях медицинским персоналом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 на 10 тысяч человек населения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Доля детей в возрасте от 5 до 18 лет, охваченных дополнительным образованием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Доступность дошкольного образования для детей в возрасте от полутора 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трех лет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VIII.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Трудовые ресурсы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Среднесписочная численность работников (без внешних совместителей) по полному кругу организаций</a:t>
                      </a:r>
                    </a:p>
                  </a:txBody>
                  <a:tcPr marL="5610" marR="5610" marT="5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8139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8217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8310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8270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8265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Среднегодовая численность занятых в разрезе ОКВЭД, 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Сельское, лесное хозяйство, охота, рыболовство и рыбоводство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Добыча полезных ископаемых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Обрабатывающие производства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2029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2062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электрической энергией, газом и паром; кондиционирование воздуха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Торговля оптовая и розничная; ремонт автотранспортных средств и мотоциклов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Транспортировка и хранение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гостиниц и предприятий общественного питания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в области информации и связи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финансовая и страховая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по операциям с недвижимым имуществом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профессиональная, научная и техническая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административная и сопутствующие дополнительные услуги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Государственное управление и обеспечение военной безопасности; социальное обеспечение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1097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в области здравоохранения и социальных услуг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524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в области культуры, спорта, организации досуга и развлечений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виды экономической деятельности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5610" marR="5610" marT="5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1512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1515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1520</a:t>
                      </a:r>
                    </a:p>
                  </a:txBody>
                  <a:tcPr marL="5610" marR="5610" marT="5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45243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для граждан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107950" y="549275"/>
            <a:ext cx="8856663" cy="1008063"/>
          </a:xfrm>
          <a:ln w="19050">
            <a:solidFill>
              <a:srgbClr val="00CCFF"/>
            </a:solidFill>
            <a:prstDash val="dash"/>
          </a:ln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В настоящее время на региональном уровне проводится активная работа по обеспечению </a:t>
            </a:r>
          </a:p>
          <a:p>
            <a:pPr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прозрачности и открытости бюджета, включая мероприятия по обеспечению полного и доступного </a:t>
            </a:r>
          </a:p>
          <a:p>
            <a:pPr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информирования граждан о бюджетной системе Свердловской области.</a:t>
            </a:r>
          </a:p>
          <a:p>
            <a:pPr algn="just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237288"/>
            <a:ext cx="2133600" cy="457200"/>
          </a:xfrm>
        </p:spPr>
        <p:txBody>
          <a:bodyPr/>
          <a:lstStyle/>
          <a:p>
            <a:pPr>
              <a:defRPr/>
            </a:pPr>
            <a:fld id="{70499724-488F-4908-AD49-B42DDD5D1D5A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07950" y="1628775"/>
            <a:ext cx="8856663" cy="1439863"/>
          </a:xfrm>
          <a:prstGeom prst="rect">
            <a:avLst/>
          </a:prstGeom>
          <a:noFill/>
          <a:ln w="31750" cap="rnd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На официальном сайте муниципального образования Алапаевское проводится Опрос общественного мнения не тему «Бюджет для граждан», где Вы можете оставить </a:t>
            </a:r>
            <a:r>
              <a:rPr lang="ru-RU" sz="1600" kern="0" dirty="0" err="1">
                <a:latin typeface="Times New Roman" pitchFamily="18" charset="0"/>
                <a:cs typeface="Times New Roman" pitchFamily="18" charset="0"/>
              </a:rPr>
              <a:t>своѐ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мнение об опубликованной брошюре и внести свои предложения по </a:t>
            </a:r>
            <a:r>
              <a:rPr lang="ru-RU" sz="1600" kern="0" dirty="0" err="1">
                <a:latin typeface="Times New Roman" pitchFamily="18" charset="0"/>
                <a:cs typeface="Times New Roman" pitchFamily="18" charset="0"/>
              </a:rPr>
              <a:t>еѐ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содержанию, которые будут учтены при следующем составлении «Бюджет для граждан» ссылка на опрос  (</a:t>
            </a:r>
            <a:r>
              <a:rPr lang="en-US" sz="1600" kern="0" dirty="0">
                <a:latin typeface="Times New Roman" pitchFamily="18" charset="0"/>
                <a:cs typeface="Times New Roman" pitchFamily="18" charset="0"/>
              </a:rPr>
              <a:t>http://alapaevskoe.ru/poll?year=2020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79388" y="3213100"/>
            <a:ext cx="8856662" cy="1800225"/>
          </a:xfrm>
          <a:prstGeom prst="rect">
            <a:avLst/>
          </a:prstGeom>
          <a:noFill/>
          <a:ln w="19050">
            <a:solidFill>
              <a:srgbClr val="00CC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   С 2018 года на территории муниципального образования Алапаевское осуществляется внедрение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механизмов инициативного бюджетирования.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   В соответствии с Порядком софинансирования инициируемых гражданами проектов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осуществляется из 4-х источников: за счет средств населения (минимальный уровень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софинансирования от стоимости проекта от 1% для жителей сельских населенных пунктов до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5%); бизнеса (10%); областного бюджета 50% но не более 2 млн. рублей); местного бюджета.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07950" y="5084763"/>
            <a:ext cx="8856663" cy="1584325"/>
          </a:xfrm>
          <a:prstGeom prst="rect">
            <a:avLst/>
          </a:prstGeom>
          <a:noFill/>
          <a:ln w="31750" cap="rnd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В целях повышения открытости и прозрачности бюджетного процесса, доступности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информации о бюджете гражданскому обществу с 2016 года Министерством финансов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Свердловской области ежегодно проводится оценка открытости бюджетных данных в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муниципальных образованиях, расположенных на территории Свердловской области, по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результатам рейтинга муниципальное образование Алапаевское занимает 1 место.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16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граждан»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Финансовое управление Администрации муниципального образования Алапаевское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3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13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3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Начальник финансового 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Кукарских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Ирина Владимировна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57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г.Алапаевск,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 Р.Люксембург, д.31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(34346)3-39-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 3-39-83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alapaevskiyfo@mail.ru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13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 8-00 до 17-00 – пн., вт., ср, чт.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 8-00 до 16-00 – пт.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обед с 12-00 до 12-48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Выходные дни – сб., вс.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7129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207375" y="6400800"/>
            <a:ext cx="936625" cy="457200"/>
          </a:xfrm>
          <a:noFill/>
        </p:spPr>
        <p:txBody>
          <a:bodyPr/>
          <a:lstStyle/>
          <a:p>
            <a:fld id="{0ACDD6B0-7B41-4213-ACD3-B275164FBFA8}" type="slidenum">
              <a:rPr lang="ru-RU" sz="1300" b="1" smtClean="0">
                <a:latin typeface="Times New Roman" pitchFamily="18" charset="0"/>
                <a:cs typeface="Times New Roman" pitchFamily="18" charset="0"/>
              </a:rPr>
              <a:pPr/>
              <a:t>44</a:t>
            </a:fld>
            <a:endParaRPr lang="ru-RU" sz="13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600200" y="457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>
                <a:solidFill>
                  <a:schemeClr val="folHlink"/>
                </a:solidFill>
              </a:rPr>
              <a:t>Муниципальное образование Алапаевское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762000" y="3048000"/>
            <a:ext cx="800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4200" b="1" i="1"/>
              <a:t>Благодарю за внимание!</a:t>
            </a:r>
          </a:p>
        </p:txBody>
      </p:sp>
      <p:pic>
        <p:nvPicPr>
          <p:cNvPr id="46084" name="Picture 6" descr="C:\Documents and Settings\Зенкова ОА\Рабочий стол\Герб МО Алапаевское.tif"/>
          <p:cNvPicPr>
            <a:picLocks noChangeAspect="1" noChangeArrowheads="1"/>
          </p:cNvPicPr>
          <p:nvPr/>
        </p:nvPicPr>
        <p:blipFill>
          <a:blip r:embed="rId2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838200" y="228600"/>
            <a:ext cx="701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72E3741D-DAAC-4A49-B75C-1D4CDC9F849F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285598-7A83-49F7-A76A-CF3F67392B5A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pic>
        <p:nvPicPr>
          <p:cNvPr id="7171" name="Picture 4" descr="https://image4.slideserve.com/7727904/slide2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87350"/>
            <a:ext cx="8497887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471080-9DB0-4C5E-A4D3-A36244B0AA54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pic>
        <p:nvPicPr>
          <p:cNvPr id="8195" name="Picture 2" descr="http://900igr.net/up/datas/247187/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3534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471D1F-E24A-4656-85D4-AFBAF7C560ED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pic>
        <p:nvPicPr>
          <p:cNvPr id="9219" name="Picture 2" descr="http://safonovo-admin.ru/files/860/slaj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85693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971550" y="333375"/>
            <a:ext cx="6840538" cy="574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безвозмездных перечислений</a:t>
            </a:r>
          </a:p>
        </p:txBody>
      </p:sp>
      <p:sp>
        <p:nvSpPr>
          <p:cNvPr id="10243" name="Rectangle 12" descr="i14"/>
          <p:cNvSpPr>
            <a:spLocks noGrp="1"/>
          </p:cNvSpPr>
          <p:nvPr>
            <p:ph type="ctrTitle" idx="4294967295"/>
          </p:nvPr>
        </p:nvSpPr>
        <p:spPr>
          <a:xfrm>
            <a:off x="250825" y="908050"/>
            <a:ext cx="8642350" cy="5689600"/>
          </a:xfrm>
          <a:blipFill dpi="0" rotWithShape="1">
            <a:blip r:embed="rId2" cstate="print">
              <a:alphaModFix amt="17000"/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endParaRPr lang="ru-RU" sz="1400" b="1" smtClean="0"/>
          </a:p>
        </p:txBody>
      </p:sp>
      <p:sp>
        <p:nvSpPr>
          <p:cNvPr id="16389" name="AutoShape 14"/>
          <p:cNvSpPr>
            <a:spLocks noChangeArrowheads="1"/>
          </p:cNvSpPr>
          <p:nvPr/>
        </p:nvSpPr>
        <p:spPr bwMode="auto">
          <a:xfrm>
            <a:off x="4067175" y="908050"/>
            <a:ext cx="4608513" cy="2233613"/>
          </a:xfrm>
          <a:prstGeom prst="star16">
            <a:avLst>
              <a:gd name="adj" fmla="val 38353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endParaRPr lang="ru-RU" sz="1200" b="1" dirty="0">
              <a:cs typeface="+mn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1200" b="1" dirty="0">
                <a:cs typeface="+mn-cs"/>
              </a:rPr>
              <a:t>МЕЖБЮДЖЕТНЫЕ ТРАНСФЕРТЫ-</a:t>
            </a:r>
            <a:br>
              <a:rPr lang="ru-RU" sz="1200" b="1" dirty="0">
                <a:cs typeface="+mn-cs"/>
              </a:rPr>
            </a:br>
            <a:r>
              <a:rPr lang="ru-RU" sz="1200" b="1" dirty="0">
                <a:cs typeface="+mn-cs"/>
              </a:rPr>
              <a:t> </a:t>
            </a:r>
            <a:r>
              <a:rPr lang="ru-RU" sz="1200" dirty="0">
                <a:cs typeface="+mn-cs"/>
              </a:rPr>
              <a:t>денежные</a:t>
            </a:r>
            <a:r>
              <a:rPr lang="ru-RU" sz="1200" b="1" dirty="0">
                <a:cs typeface="+mn-cs"/>
              </a:rPr>
              <a:t> </a:t>
            </a:r>
            <a:r>
              <a:rPr lang="ru-RU" sz="1200" dirty="0">
                <a:cs typeface="+mn-cs"/>
              </a:rPr>
              <a:t>средства, перечисляемые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200" dirty="0">
                <a:cs typeface="+mn-cs"/>
              </a:rPr>
              <a:t>Из  одного бюджета бюджетной системы </a:t>
            </a:r>
            <a:br>
              <a:rPr lang="ru-RU" sz="1200" dirty="0">
                <a:cs typeface="+mn-cs"/>
              </a:rPr>
            </a:br>
            <a:r>
              <a:rPr lang="ru-RU" sz="1200" dirty="0">
                <a:cs typeface="+mn-cs"/>
              </a:rPr>
              <a:t>Российской Федерации </a:t>
            </a:r>
            <a:br>
              <a:rPr lang="ru-RU" sz="1200" dirty="0">
                <a:cs typeface="+mn-cs"/>
              </a:rPr>
            </a:br>
            <a:r>
              <a:rPr lang="ru-RU" sz="1200" dirty="0">
                <a:cs typeface="+mn-cs"/>
              </a:rPr>
              <a:t>другому бюджету</a:t>
            </a:r>
            <a:r>
              <a:rPr lang="ru-RU" b="1" dirty="0">
                <a:cs typeface="+mn-cs"/>
              </a:rPr>
              <a:t/>
            </a:r>
            <a:br>
              <a:rPr lang="ru-RU" b="1" dirty="0">
                <a:cs typeface="+mn-cs"/>
              </a:rPr>
            </a:br>
            <a:endParaRPr lang="ru-RU" b="1" dirty="0">
              <a:cs typeface="+mn-cs"/>
            </a:endParaRPr>
          </a:p>
        </p:txBody>
      </p:sp>
      <p:sp>
        <p:nvSpPr>
          <p:cNvPr id="16390" name="AutoShape 15"/>
          <p:cNvSpPr>
            <a:spLocks noChangeArrowheads="1"/>
          </p:cNvSpPr>
          <p:nvPr/>
        </p:nvSpPr>
        <p:spPr bwMode="auto">
          <a:xfrm>
            <a:off x="250825" y="4292600"/>
            <a:ext cx="4608513" cy="2376488"/>
          </a:xfrm>
          <a:prstGeom prst="star16">
            <a:avLst>
              <a:gd name="adj" fmla="val 43111"/>
            </a:avLst>
          </a:prstGeom>
          <a:solidFill>
            <a:srgbClr val="CC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/>
          </a:p>
          <a:p>
            <a:pPr algn="ctr"/>
            <a:r>
              <a:rPr lang="ru-RU" sz="1200" b="1"/>
              <a:t>МЕЖБЮДЖЕТНЫЕ ОТНОШЕНИЯ-</a:t>
            </a:r>
          </a:p>
          <a:p>
            <a:pPr algn="ctr"/>
            <a:r>
              <a:rPr lang="ru-RU" sz="1200" b="1" i="1"/>
              <a:t>Взаимоотношения между публично-правовыми </a:t>
            </a:r>
          </a:p>
          <a:p>
            <a:pPr algn="ctr"/>
            <a:r>
              <a:rPr lang="ru-RU" sz="1200" b="1" i="1"/>
              <a:t>образованиями</a:t>
            </a:r>
            <a:br>
              <a:rPr lang="ru-RU" sz="1200" b="1" i="1"/>
            </a:br>
            <a:r>
              <a:rPr lang="ru-RU" sz="1200" b="1" i="1"/>
              <a:t>по вопросам регулирования бюджетных </a:t>
            </a:r>
          </a:p>
          <a:p>
            <a:pPr algn="ctr"/>
            <a:r>
              <a:rPr lang="ru-RU" sz="1200" b="1" i="1"/>
              <a:t>Правоотношений,</a:t>
            </a:r>
          </a:p>
          <a:p>
            <a:pPr algn="ctr"/>
            <a:r>
              <a:rPr lang="ru-RU" sz="1200" b="1" i="1"/>
              <a:t>Организации и осуществления </a:t>
            </a:r>
          </a:p>
          <a:p>
            <a:pPr algn="ctr"/>
            <a:r>
              <a:rPr lang="ru-RU" sz="1200" b="1" i="1"/>
              <a:t>бюджетного процесса</a:t>
            </a:r>
          </a:p>
          <a:p>
            <a:pPr algn="ctr"/>
            <a:r>
              <a:rPr lang="ru-RU" sz="1200" b="1" i="1"/>
              <a:t> </a:t>
            </a:r>
          </a:p>
          <a:p>
            <a:pPr algn="ctr"/>
            <a:endParaRPr lang="ru-RU" sz="1200"/>
          </a:p>
        </p:txBody>
      </p:sp>
      <p:pic>
        <p:nvPicPr>
          <p:cNvPr id="1639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27368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508500"/>
            <a:ext cx="36718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AutoShape 19"/>
          <p:cNvSpPr>
            <a:spLocks noChangeArrowheads="1"/>
          </p:cNvSpPr>
          <p:nvPr/>
        </p:nvSpPr>
        <p:spPr bwMode="auto">
          <a:xfrm>
            <a:off x="179388" y="3141663"/>
            <a:ext cx="2251075" cy="1081087"/>
          </a:xfrm>
          <a:prstGeom prst="roundRect">
            <a:avLst>
              <a:gd name="adj" fmla="val 16667"/>
            </a:avLst>
          </a:prstGeom>
          <a:solidFill>
            <a:srgbClr val="FFCD2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 b="1" i="1"/>
              <a:t>Дотации </a:t>
            </a:r>
            <a:r>
              <a:rPr lang="ru-RU" sz="1200" b="1"/>
              <a:t>(от лат. «</a:t>
            </a:r>
            <a:r>
              <a:rPr lang="en-US" sz="1200" b="1"/>
              <a:t>Dotatio</a:t>
            </a:r>
            <a:r>
              <a:rPr lang="ru-RU" sz="1200" b="1"/>
              <a:t>»- </a:t>
            </a:r>
          </a:p>
          <a:p>
            <a:pPr algn="ctr"/>
            <a:r>
              <a:rPr lang="ru-RU" sz="1200" b="1"/>
              <a:t>дар, пожертвование)-</a:t>
            </a:r>
          </a:p>
          <a:p>
            <a:pPr algn="ctr"/>
            <a:r>
              <a:rPr lang="ru-RU" sz="1200" b="1"/>
              <a:t>предоставляются</a:t>
            </a:r>
          </a:p>
          <a:p>
            <a:pPr algn="ctr"/>
            <a:r>
              <a:rPr lang="ru-RU" sz="1200" b="1"/>
              <a:t>без определения конкретной</a:t>
            </a:r>
          </a:p>
          <a:p>
            <a:pPr algn="ctr"/>
            <a:r>
              <a:rPr lang="ru-RU" sz="1200" b="1"/>
              <a:t>цели их использования</a:t>
            </a:r>
          </a:p>
          <a:p>
            <a:pPr algn="ctr"/>
            <a:r>
              <a:rPr lang="ru-RU" sz="1200" b="1"/>
              <a:t>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</p:txBody>
      </p:sp>
      <p:sp>
        <p:nvSpPr>
          <p:cNvPr id="16394" name="AutoShape 20"/>
          <p:cNvSpPr>
            <a:spLocks noChangeArrowheads="1"/>
          </p:cNvSpPr>
          <p:nvPr/>
        </p:nvSpPr>
        <p:spPr bwMode="auto">
          <a:xfrm>
            <a:off x="2555875" y="3213100"/>
            <a:ext cx="3240088" cy="1081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 b="1" i="1"/>
              <a:t>Субвенции </a:t>
            </a:r>
            <a:r>
              <a:rPr lang="ru-RU" sz="1200" b="1"/>
              <a:t>(от лат. «</a:t>
            </a:r>
            <a:r>
              <a:rPr lang="en-US" sz="1200" b="1"/>
              <a:t>Subvenire</a:t>
            </a:r>
            <a:r>
              <a:rPr lang="ru-RU" sz="1200" b="1"/>
              <a:t>»- </a:t>
            </a:r>
          </a:p>
          <a:p>
            <a:pPr algn="ctr"/>
            <a:r>
              <a:rPr lang="ru-RU" sz="1200" b="1"/>
              <a:t>приходить на помощь )-</a:t>
            </a:r>
          </a:p>
          <a:p>
            <a:pPr algn="ctr"/>
            <a:r>
              <a:rPr lang="ru-RU" sz="1200" b="1"/>
              <a:t>Предоставляются на финансирование </a:t>
            </a:r>
          </a:p>
          <a:p>
            <a:pPr algn="ctr"/>
            <a:r>
              <a:rPr lang="ru-RU" sz="1200" b="1"/>
              <a:t>«переданных» местным</a:t>
            </a:r>
          </a:p>
          <a:p>
            <a:pPr algn="ctr"/>
            <a:r>
              <a:rPr lang="ru-RU" sz="1200" b="1"/>
              <a:t> бюджетам расходных обязательств РФ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/>
              <a:t>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</p:txBody>
      </p:sp>
      <p:sp>
        <p:nvSpPr>
          <p:cNvPr id="16395" name="AutoShape 21"/>
          <p:cNvSpPr>
            <a:spLocks noChangeArrowheads="1"/>
          </p:cNvSpPr>
          <p:nvPr/>
        </p:nvSpPr>
        <p:spPr bwMode="auto">
          <a:xfrm>
            <a:off x="5940425" y="3284538"/>
            <a:ext cx="2627313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 b="1" i="1"/>
              <a:t>Субсидии </a:t>
            </a:r>
            <a:r>
              <a:rPr lang="ru-RU" sz="1200" b="1"/>
              <a:t>(от лат. «</a:t>
            </a:r>
            <a:r>
              <a:rPr lang="en-US" sz="1200" b="1"/>
              <a:t>Subsidium</a:t>
            </a:r>
            <a:r>
              <a:rPr lang="ru-RU" sz="1200" b="1"/>
              <a:t>»- </a:t>
            </a:r>
          </a:p>
          <a:p>
            <a:pPr algn="ctr"/>
            <a:r>
              <a:rPr lang="ru-RU" sz="1200" b="1"/>
              <a:t>поддержка )-</a:t>
            </a:r>
          </a:p>
          <a:p>
            <a:pPr algn="ctr"/>
            <a:r>
              <a:rPr lang="ru-RU" sz="1200" b="1"/>
              <a:t>предоставляются</a:t>
            </a:r>
          </a:p>
          <a:p>
            <a:pPr algn="ctr"/>
            <a:r>
              <a:rPr lang="ru-RU" sz="1200" b="1"/>
              <a:t>на условиях долевого </a:t>
            </a:r>
          </a:p>
          <a:p>
            <a:pPr algn="ctr"/>
            <a:r>
              <a:rPr lang="ru-RU" sz="1200" b="1"/>
              <a:t>софинансирования </a:t>
            </a:r>
          </a:p>
          <a:p>
            <a:pPr algn="ctr"/>
            <a:r>
              <a:rPr lang="ru-RU" sz="1200" b="1"/>
              <a:t>расходов других бюджетов</a:t>
            </a:r>
          </a:p>
          <a:p>
            <a:pPr algn="ctr"/>
            <a:r>
              <a:rPr lang="ru-RU" sz="1200"/>
              <a:t>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</p:txBody>
      </p:sp>
      <p:sp>
        <p:nvSpPr>
          <p:cNvPr id="12299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0DEFC6-4616-4EC5-B80D-95B00E385DD7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animBg="1"/>
      <p:bldP spid="16390" grpId="0" animBg="1"/>
      <p:bldP spid="16393" grpId="0" animBg="1"/>
      <p:bldP spid="16394" grpId="0" animBg="1"/>
      <p:bldP spid="163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4"/>
          <p:cNvSpPr/>
          <p:nvPr/>
        </p:nvSpPr>
        <p:spPr>
          <a:xfrm>
            <a:off x="1077913" y="2324100"/>
            <a:ext cx="3489325" cy="11668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00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latin typeface="Arial Narrow" panose="020B0606020202030204" pitchFamily="34" charset="0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title"/>
          </p:nvPr>
        </p:nvSpPr>
        <p:spPr>
          <a:xfrm>
            <a:off x="900113" y="115888"/>
            <a:ext cx="7775575" cy="1368425"/>
          </a:xfrm>
        </p:spPr>
        <p:txBody>
          <a:bodyPr/>
          <a:lstStyle/>
          <a:p>
            <a:pPr algn="ctr">
              <a:defRPr/>
            </a:pP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Направления зачисления налогов, уплачиваемых гражданами </a:t>
            </a:r>
            <a:b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2000" b="1" cap="all" dirty="0" err="1" smtClean="0">
                <a:latin typeface="Times New Roman" pitchFamily="18" charset="0"/>
                <a:cs typeface="Times New Roman" pitchFamily="18" charset="0"/>
              </a:rPr>
              <a:t>аЛАПАЕВСКОЕ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17" y="1412776"/>
          <a:ext cx="7056811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7740650" y="3143250"/>
            <a:ext cx="1223963" cy="6477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областной бюджет</a:t>
            </a:r>
          </a:p>
        </p:txBody>
      </p:sp>
      <p:sp>
        <p:nvSpPr>
          <p:cNvPr id="11270" name="TextBox 24"/>
          <p:cNvSpPr txBox="1">
            <a:spLocks noChangeArrowheads="1"/>
          </p:cNvSpPr>
          <p:nvPr/>
        </p:nvSpPr>
        <p:spPr bwMode="auto">
          <a:xfrm>
            <a:off x="7745413" y="5032375"/>
            <a:ext cx="1223962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</p:txBody>
      </p:sp>
      <p:sp>
        <p:nvSpPr>
          <p:cNvPr id="13319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A366F3-50E4-4C08-9DB5-D9C351952F92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19323</TotalTime>
  <Words>3951</Words>
  <Application>Microsoft Office PowerPoint</Application>
  <PresentationFormat>Экран (4:3)</PresentationFormat>
  <Paragraphs>1166</Paragraphs>
  <Slides>45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Пиксел</vt:lpstr>
      <vt:lpstr>О бюджете  муниципального образования Алапаевское  на 2023 год и плановый                                период 2024 и 2025 годов   Решение Думы МО Алапаевское                                                                                                                            от 15.12.2022 № 172</vt:lpstr>
      <vt:lpstr>Слайд 2</vt:lpstr>
      <vt:lpstr>Каждый житель муниципального образования Алапаевское может при желании внести предложения по проекту бюджета  муниципального образования Алапаевское </vt:lpstr>
      <vt:lpstr>Слайд 4</vt:lpstr>
      <vt:lpstr>Слайд 5</vt:lpstr>
      <vt:lpstr>Слайд 6</vt:lpstr>
      <vt:lpstr>Слайд 7</vt:lpstr>
      <vt:lpstr>                           </vt:lpstr>
      <vt:lpstr>Направления зачисления налогов, уплачиваемых гражданами  МУНИЦИПАЛЬНОГО ОБРАЗОВАНИЯ аЛАПАЕВСКОЕ</vt:lpstr>
      <vt:lpstr>  Основные параметры бюджета  муниципального образования Алапаевское  на 2023 год плановый период 2024 и 2025 годов </vt:lpstr>
      <vt:lpstr>Слайд 11</vt:lpstr>
      <vt:lpstr>Слайд 12</vt:lpstr>
      <vt:lpstr>Слайд 13</vt:lpstr>
      <vt:lpstr> Крупнейшие налогоплательщики муниципального образования Алапаевское</vt:lpstr>
      <vt:lpstr>Слайд 15</vt:lpstr>
      <vt:lpstr>Слайд 16</vt:lpstr>
      <vt:lpstr>Виды финансовой помощи</vt:lpstr>
      <vt:lpstr>Слайд 18</vt:lpstr>
      <vt:lpstr>Слайд 19</vt:lpstr>
      <vt:lpstr>Слайд 20</vt:lpstr>
      <vt:lpstr>Слайд 21</vt:lpstr>
      <vt:lpstr>Слайд 22</vt:lpstr>
      <vt:lpstr>В целях повышения эффективности и результативности бюджетных расходов бюджет муниципального образования формируется по 17 муниципальным программам.</vt:lpstr>
      <vt:lpstr>Муниципальные программы                     муниципального образования Алапаевское         тыс.руб.  </vt:lpstr>
      <vt:lpstr>Структура программно-целевого бюджета  по расходам</vt:lpstr>
      <vt:lpstr>Расходы по функциональной классификации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Дополнительная информация для граждан</vt:lpstr>
      <vt:lpstr>Контактная информация Разработчиком презентации «Бюджет для граждан»  является Финансовое управление Администрации муниципального образования Алапаевское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1287</cp:revision>
  <cp:lastPrinted>2014-12-03T06:51:10Z</cp:lastPrinted>
  <dcterms:created xsi:type="dcterms:W3CDTF">1601-01-01T00:00:00Z</dcterms:created>
  <dcterms:modified xsi:type="dcterms:W3CDTF">2023-08-18T06:34:09Z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